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sldIdLst>
    <p:sldId id="339" r:id="rId2"/>
    <p:sldId id="341" r:id="rId3"/>
    <p:sldId id="347" r:id="rId4"/>
    <p:sldId id="382" r:id="rId5"/>
    <p:sldId id="314" r:id="rId6"/>
    <p:sldId id="383" r:id="rId7"/>
    <p:sldId id="369" r:id="rId8"/>
  </p:sldIdLst>
  <p:sldSz cx="12192000" cy="6858000"/>
  <p:notesSz cx="6858000" cy="9144000"/>
  <p:defaultTextStyle>
    <a:defPPr>
      <a:defRPr lang="en-US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47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C01A6C-4ED6-4FCF-B4A9-CD1B366F0E95}" v="1" dt="2025-11-14T15:46:26.9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en Cools" userId="3e679b47-f382-4d52-93bf-504028eb9670" providerId="ADAL" clId="{C3C01A6C-4ED6-4FCF-B4A9-CD1B366F0E95}"/>
    <pc:docChg chg="custSel modSld">
      <pc:chgData name="Ellen Cools" userId="3e679b47-f382-4d52-93bf-504028eb9670" providerId="ADAL" clId="{C3C01A6C-4ED6-4FCF-B4A9-CD1B366F0E95}" dt="2025-11-14T15:46:18.459" v="87" actId="20577"/>
      <pc:docMkLst>
        <pc:docMk/>
      </pc:docMkLst>
      <pc:sldChg chg="modSp mod">
        <pc:chgData name="Ellen Cools" userId="3e679b47-f382-4d52-93bf-504028eb9670" providerId="ADAL" clId="{C3C01A6C-4ED6-4FCF-B4A9-CD1B366F0E95}" dt="2025-11-14T15:46:18.459" v="87" actId="20577"/>
        <pc:sldMkLst>
          <pc:docMk/>
          <pc:sldMk cId="1210623527" sldId="341"/>
        </pc:sldMkLst>
        <pc:spChg chg="mod">
          <ac:chgData name="Ellen Cools" userId="3e679b47-f382-4d52-93bf-504028eb9670" providerId="ADAL" clId="{C3C01A6C-4ED6-4FCF-B4A9-CD1B366F0E95}" dt="2025-11-14T15:46:18.459" v="87" actId="20577"/>
          <ac:spMkLst>
            <pc:docMk/>
            <pc:sldMk cId="1210623527" sldId="341"/>
            <ac:spMk id="4" creationId="{8CA21CB1-17FB-624E-B7EC-E7415CCE01AC}"/>
          </ac:spMkLst>
        </pc:spChg>
      </pc:sldChg>
      <pc:sldChg chg="modSp mod">
        <pc:chgData name="Ellen Cools" userId="3e679b47-f382-4d52-93bf-504028eb9670" providerId="ADAL" clId="{C3C01A6C-4ED6-4FCF-B4A9-CD1B366F0E95}" dt="2025-11-14T15:41:47.868" v="5" actId="14734"/>
        <pc:sldMkLst>
          <pc:docMk/>
          <pc:sldMk cId="1506308101" sldId="347"/>
        </pc:sldMkLst>
        <pc:graphicFrameChg chg="modGraphic">
          <ac:chgData name="Ellen Cools" userId="3e679b47-f382-4d52-93bf-504028eb9670" providerId="ADAL" clId="{C3C01A6C-4ED6-4FCF-B4A9-CD1B366F0E95}" dt="2025-11-14T15:41:47.868" v="5" actId="14734"/>
          <ac:graphicFrameMkLst>
            <pc:docMk/>
            <pc:sldMk cId="1506308101" sldId="347"/>
            <ac:graphicFrameMk id="11" creationId="{77FFFC5B-0D5A-3949-9E3C-945C72BADF5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83A45-CD67-4AC2-8BAF-B7902C38D3E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B3C6A-DE5A-45B9-829F-521695F82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97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8E08EA-39A7-449B-83FD-8E3D55FF815E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354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pres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03FA063-C408-F6A2-FD3D-D69F519932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201150" cy="6858000"/>
          </a:xfrm>
          <a:prstGeom prst="rect">
            <a:avLst/>
          </a:prstGeom>
        </p:spPr>
      </p:pic>
      <p:sp>
        <p:nvSpPr>
          <p:cNvPr id="2" name="Title">
            <a:extLst>
              <a:ext uri="{FF2B5EF4-FFF2-40B4-BE49-F238E27FC236}">
                <a16:creationId xmlns:a16="http://schemas.microsoft.com/office/drawing/2014/main" id="{DF9D90E9-661D-4165-9555-6E4EF5CEC8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7058" y="2736503"/>
            <a:ext cx="7290000" cy="692498"/>
          </a:xfrm>
        </p:spPr>
        <p:txBody>
          <a:bodyPr anchor="b" anchorCtr="0"/>
          <a:lstStyle>
            <a:lvl1pPr>
              <a:defRPr sz="5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CA" dirty="0"/>
          </a:p>
        </p:txBody>
      </p:sp>
      <p:sp>
        <p:nvSpPr>
          <p:cNvPr id="3" name="Subhead">
            <a:extLst>
              <a:ext uri="{FF2B5EF4-FFF2-40B4-BE49-F238E27FC236}">
                <a16:creationId xmlns:a16="http://schemas.microsoft.com/office/drawing/2014/main" id="{7380BB4C-BF69-4CCD-BC64-B403843DF6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7058" y="3617670"/>
            <a:ext cx="7299245" cy="282128"/>
          </a:xfrm>
        </p:spPr>
        <p:txBody>
          <a:bodyPr wrap="square">
            <a:spAutoFit/>
          </a:bodyPr>
          <a:lstStyle>
            <a:lvl1pPr>
              <a:defRPr sz="1833">
                <a:solidFill>
                  <a:schemeClr val="tx1"/>
                </a:solidFill>
              </a:defRPr>
            </a:lvl1pPr>
            <a:lvl2pPr marL="380976" indent="-190487" fontAlgn="ctr">
              <a:buSzPct val="65000"/>
              <a:buFont typeface="Lucida Grande"/>
              <a:buChar char="●"/>
              <a:defRPr/>
            </a:lvl2pPr>
            <a:lvl3pPr>
              <a:buSzPct val="65000"/>
              <a:defRPr/>
            </a:lvl3pPr>
            <a:lvl4pPr>
              <a:buSzPct val="75000"/>
              <a:defRPr/>
            </a:lvl4pPr>
            <a:lvl5pPr>
              <a:buSzPct val="75000"/>
              <a:defRPr/>
            </a:lvl5pPr>
          </a:lstStyle>
          <a:p>
            <a:pPr lvl="0"/>
            <a:r>
              <a:rPr lang="en-US" dirty="0"/>
              <a:t>Presenter’s name and presentation date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9926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on light blu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DF9D90E9-661D-4165-9555-6E4EF5CEC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7380BB4C-BF69-4CCD-BC64-B403843DF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4000"/>
            <a:ext cx="10668000" cy="4170000"/>
          </a:xfrm>
        </p:spPr>
        <p:txBody>
          <a:bodyPr/>
          <a:lstStyle>
            <a:lvl1pPr>
              <a:defRPr/>
            </a:lvl1pPr>
            <a:lvl2pPr marL="380976" indent="-190487" fontAlgn="ctr">
              <a:buSzPct val="65000"/>
              <a:buFont typeface="Lucida Grande"/>
              <a:buChar char="●"/>
              <a:defRPr/>
            </a:lvl2pPr>
            <a:lvl3pPr>
              <a:buSzPct val="65000"/>
              <a:defRPr/>
            </a:lvl3pPr>
            <a:lvl4pPr>
              <a:buSzPct val="75000"/>
              <a:defRPr/>
            </a:lvl4pPr>
            <a:lvl5pPr>
              <a:buSzPct val="75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Slide Number">
            <a:extLst>
              <a:ext uri="{FF2B5EF4-FFF2-40B4-BE49-F238E27FC236}">
                <a16:creationId xmlns:a16="http://schemas.microsoft.com/office/drawing/2014/main" id="{FB50DE91-45EA-6323-43F5-AA6025D1E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" y="6391154"/>
            <a:ext cx="1905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F654CB2-A295-A141-97CC-AE8F9784DE92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9" name="Footer">
            <a:extLst>
              <a:ext uri="{FF2B5EF4-FFF2-40B4-BE49-F238E27FC236}">
                <a16:creationId xmlns:a16="http://schemas.microsoft.com/office/drawing/2014/main" id="{69F16783-2616-5075-A5B3-DF81F364A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0125" y="6391154"/>
            <a:ext cx="91440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57533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on nav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DF9D90E9-661D-4165-9555-6E4EF5CEC814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7380BB4C-BF69-4CCD-BC64-B403843DF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4000"/>
            <a:ext cx="10668000" cy="417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80976" indent="-190487" fontAlgn="ctr">
              <a:buSzPct val="65000"/>
              <a:buFont typeface="Lucida Grande"/>
              <a:buChar char="●"/>
              <a:defRPr>
                <a:solidFill>
                  <a:schemeClr val="bg1"/>
                </a:solidFill>
              </a:defRPr>
            </a:lvl2pPr>
            <a:lvl3pPr>
              <a:buSzPct val="65000"/>
              <a:defRPr>
                <a:solidFill>
                  <a:schemeClr val="bg1"/>
                </a:solidFill>
              </a:defRPr>
            </a:lvl3pPr>
            <a:lvl4pPr>
              <a:buSzPct val="75000"/>
              <a:defRPr>
                <a:solidFill>
                  <a:schemeClr val="bg1"/>
                </a:solidFill>
              </a:defRPr>
            </a:lvl4pPr>
            <a:lvl5pPr>
              <a:buSzPct val="75000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37C634F8-D9E1-67D1-94EE-8BE3B948A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" y="6391154"/>
            <a:ext cx="1905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2F654CB2-A295-A141-97CC-AE8F9784DE92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7" name="Footer">
            <a:extLst>
              <a:ext uri="{FF2B5EF4-FFF2-40B4-BE49-F238E27FC236}">
                <a16:creationId xmlns:a16="http://schemas.microsoft.com/office/drawing/2014/main" id="{3B8626AC-404C-8E3B-B97F-8F47D0D813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0125" y="6391154"/>
            <a:ext cx="91440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BDC2AD4D-7EDC-282D-00C3-E28F16B02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344001" y="6200849"/>
            <a:ext cx="1085999" cy="38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973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9631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9D12041-E2B9-DDB4-3C3B-7613A6AAC0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9112"/>
          <a:stretch/>
        </p:blipFill>
        <p:spPr>
          <a:xfrm>
            <a:off x="0" y="-1391"/>
            <a:ext cx="9201150" cy="6859391"/>
          </a:xfrm>
          <a:prstGeom prst="rect">
            <a:avLst/>
          </a:prstGeom>
        </p:spPr>
      </p:pic>
      <p:pic>
        <p:nvPicPr>
          <p:cNvPr id="2" name="Logo">
            <a:extLst>
              <a:ext uri="{FF2B5EF4-FFF2-40B4-BE49-F238E27FC236}">
                <a16:creationId xmlns:a16="http://schemas.microsoft.com/office/drawing/2014/main" id="{69095F81-768F-5D45-0F1B-E76A7AC593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799371" y="2974338"/>
            <a:ext cx="2652223" cy="9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03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2F79A4-9C24-E47D-ED3D-BAEFE663CE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201150" cy="6858000"/>
          </a:xfrm>
          <a:prstGeom prst="rect">
            <a:avLst/>
          </a:prstGeom>
        </p:spPr>
      </p:pic>
      <p:sp>
        <p:nvSpPr>
          <p:cNvPr id="7" name="Title">
            <a:extLst>
              <a:ext uri="{FF2B5EF4-FFF2-40B4-BE49-F238E27FC236}">
                <a16:creationId xmlns:a16="http://schemas.microsoft.com/office/drawing/2014/main" id="{FFF702AE-7D39-0C98-2EA9-12885DF603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7057" y="3082752"/>
            <a:ext cx="7290000" cy="692498"/>
          </a:xfrm>
        </p:spPr>
        <p:txBody>
          <a:bodyPr anchor="ctr" anchorCtr="0"/>
          <a:lstStyle>
            <a:lvl1pPr>
              <a:defRPr sz="5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New section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01307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D854896-D2D0-7D6A-CE0B-52A73F2749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l="31920"/>
          <a:stretch/>
        </p:blipFill>
        <p:spPr>
          <a:xfrm>
            <a:off x="0" y="0"/>
            <a:ext cx="6264143" cy="6858000"/>
          </a:xfrm>
          <a:prstGeom prst="rect">
            <a:avLst/>
          </a:prstGeom>
        </p:spPr>
      </p:pic>
      <p:sp>
        <p:nvSpPr>
          <p:cNvPr id="7" name="Title">
            <a:extLst>
              <a:ext uri="{FF2B5EF4-FFF2-40B4-BE49-F238E27FC236}">
                <a16:creationId xmlns:a16="http://schemas.microsoft.com/office/drawing/2014/main" id="{2A46B3EE-78AF-A24C-AD45-213C2A6FE4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7232" y="3152002"/>
            <a:ext cx="4568676" cy="553998"/>
          </a:xfrm>
        </p:spPr>
        <p:txBody>
          <a:bodyPr wrap="square" anchor="ctr" anchorCtr="0">
            <a:sp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Summary slide</a:t>
            </a:r>
          </a:p>
        </p:txBody>
      </p:sp>
      <p:sp>
        <p:nvSpPr>
          <p:cNvPr id="8" name="Text">
            <a:extLst>
              <a:ext uri="{FF2B5EF4-FFF2-40B4-BE49-F238E27FC236}">
                <a16:creationId xmlns:a16="http://schemas.microsoft.com/office/drawing/2014/main" id="{44DFCF8F-4FA4-A24B-9F1C-81CCDCD5D67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16096" y="2839096"/>
            <a:ext cx="4568673" cy="1179810"/>
          </a:xfrm>
        </p:spPr>
        <p:txBody>
          <a:bodyPr lIns="0" anchor="ctr" anchorCtr="0">
            <a:spAutoFit/>
          </a:bodyPr>
          <a:lstStyle>
            <a:lvl1pPr marL="0" marR="0" indent="0" algn="l" defTabSz="914341" rtl="0" eaLnBrk="1" fontAlgn="ctr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chemeClr val="tx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List item 1</a:t>
            </a:r>
          </a:p>
          <a:p>
            <a:pPr lvl="0"/>
            <a:r>
              <a:rPr lang="en-US" dirty="0"/>
              <a:t>List item 2</a:t>
            </a:r>
          </a:p>
          <a:p>
            <a:pPr lvl="0"/>
            <a:r>
              <a:rPr lang="en-US" dirty="0"/>
              <a:t>List item 3 …</a:t>
            </a:r>
          </a:p>
        </p:txBody>
      </p:sp>
    </p:spTree>
    <p:extLst>
      <p:ext uri="{BB962C8B-B14F-4D97-AF65-F5344CB8AC3E}">
        <p14:creationId xmlns:p14="http://schemas.microsoft.com/office/powerpoint/2010/main" val="378428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DF9D90E9-661D-4165-9555-6E4EF5CEC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7380BB4C-BF69-4CCD-BC64-B403843DF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4000"/>
            <a:ext cx="10668000" cy="4170000"/>
          </a:xfrm>
        </p:spPr>
        <p:txBody>
          <a:bodyPr/>
          <a:lstStyle>
            <a:lvl1pPr>
              <a:defRPr/>
            </a:lvl1pPr>
            <a:lvl2pPr marL="380976" indent="-190487" fontAlgn="ctr">
              <a:buSzPct val="65000"/>
              <a:buFont typeface="Lucida Grande"/>
              <a:buChar char="●"/>
              <a:defRPr/>
            </a:lvl2pPr>
            <a:lvl3pPr>
              <a:buSzPct val="65000"/>
              <a:defRPr/>
            </a:lvl3pPr>
            <a:lvl4pPr>
              <a:buSzPct val="75000"/>
              <a:defRPr/>
            </a:lvl4pPr>
            <a:lvl5pPr>
              <a:buSzPct val="75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Slide Number">
            <a:extLst>
              <a:ext uri="{FF2B5EF4-FFF2-40B4-BE49-F238E27FC236}">
                <a16:creationId xmlns:a16="http://schemas.microsoft.com/office/drawing/2014/main" id="{FB50DE91-45EA-6323-43F5-AA6025D1E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" y="6391154"/>
            <a:ext cx="1905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F654CB2-A295-A141-97CC-AE8F9784DE92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9" name="Footer">
            <a:extLst>
              <a:ext uri="{FF2B5EF4-FFF2-40B4-BE49-F238E27FC236}">
                <a16:creationId xmlns:a16="http://schemas.microsoft.com/office/drawing/2014/main" id="{69F16783-2616-5075-A5B3-DF81F364A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0125" y="6391154"/>
            <a:ext cx="91440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2960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33D0EB60-B8F4-4ECF-BBBC-195621A64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1">
            <a:extLst>
              <a:ext uri="{FF2B5EF4-FFF2-40B4-BE49-F238E27FC236}">
                <a16:creationId xmlns:a16="http://schemas.microsoft.com/office/drawing/2014/main" id="{089882A7-54AA-4490-A359-69302FB2F9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674000"/>
            <a:ext cx="4953000" cy="417000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2">
            <a:extLst>
              <a:ext uri="{FF2B5EF4-FFF2-40B4-BE49-F238E27FC236}">
                <a16:creationId xmlns:a16="http://schemas.microsoft.com/office/drawing/2014/main" id="{ADF7BE24-F986-4DFF-BBF6-0EB0E66E2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1674000"/>
            <a:ext cx="4953000" cy="417000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1" name="Slide Number ">
            <a:extLst>
              <a:ext uri="{FF2B5EF4-FFF2-40B4-BE49-F238E27FC236}">
                <a16:creationId xmlns:a16="http://schemas.microsoft.com/office/drawing/2014/main" id="{55883DD2-A98D-E1D1-0622-51502A866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" y="6391154"/>
            <a:ext cx="1905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F654CB2-A295-A141-97CC-AE8F9784DE92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0" name="Footer">
            <a:extLst>
              <a:ext uri="{FF2B5EF4-FFF2-40B4-BE49-F238E27FC236}">
                <a16:creationId xmlns:a16="http://schemas.microsoft.com/office/drawing/2014/main" id="{2EA9B7F7-E799-0E07-C9F1-573B14416F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0125" y="6391154"/>
            <a:ext cx="91440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15268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33D0EB60-B8F4-4ECF-BBBC-195621A64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1">
            <a:extLst>
              <a:ext uri="{FF2B5EF4-FFF2-40B4-BE49-F238E27FC236}">
                <a16:creationId xmlns:a16="http://schemas.microsoft.com/office/drawing/2014/main" id="{089882A7-54AA-4490-A359-69302FB2F9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674000"/>
            <a:ext cx="3210000" cy="4170000"/>
          </a:xfrm>
        </p:spPr>
        <p:txBody>
          <a:bodyPr>
            <a:noAutofit/>
          </a:bodyPr>
          <a:lstStyle>
            <a:lvl1pPr>
              <a:defRPr sz="1833"/>
            </a:lvl1pPr>
            <a:lvl2pPr>
              <a:defRPr sz="1833"/>
            </a:lvl2pPr>
            <a:lvl3pPr>
              <a:defRPr sz="1833"/>
            </a:lvl3pPr>
            <a:lvl4pPr>
              <a:defRPr sz="1833"/>
            </a:lvl4pPr>
            <a:lvl5pPr>
              <a:defRPr sz="18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9" name="Content 2">
            <a:extLst>
              <a:ext uri="{FF2B5EF4-FFF2-40B4-BE49-F238E27FC236}">
                <a16:creationId xmlns:a16="http://schemas.microsoft.com/office/drawing/2014/main" id="{F1137EBC-D4FB-9742-A252-2BC6122615E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491000" y="1674000"/>
            <a:ext cx="3210000" cy="4170000"/>
          </a:xfrm>
        </p:spPr>
        <p:txBody>
          <a:bodyPr>
            <a:noAutofit/>
          </a:bodyPr>
          <a:lstStyle>
            <a:lvl1pPr>
              <a:defRPr sz="1833"/>
            </a:lvl1pPr>
            <a:lvl2pPr>
              <a:defRPr sz="1833"/>
            </a:lvl2pPr>
            <a:lvl3pPr>
              <a:defRPr sz="1833"/>
            </a:lvl3pPr>
            <a:lvl4pPr>
              <a:defRPr sz="1833"/>
            </a:lvl4pPr>
            <a:lvl5pPr>
              <a:defRPr sz="18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Content 3">
            <a:extLst>
              <a:ext uri="{FF2B5EF4-FFF2-40B4-BE49-F238E27FC236}">
                <a16:creationId xmlns:a16="http://schemas.microsoft.com/office/drawing/2014/main" id="{5DA506AF-4525-1147-807F-5A3DA6FD9A0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20000" y="1674000"/>
            <a:ext cx="3210000" cy="4170000"/>
          </a:xfrm>
        </p:spPr>
        <p:txBody>
          <a:bodyPr>
            <a:noAutofit/>
          </a:bodyPr>
          <a:lstStyle>
            <a:lvl1pPr>
              <a:defRPr sz="1833"/>
            </a:lvl1pPr>
            <a:lvl2pPr>
              <a:defRPr sz="1833"/>
            </a:lvl2pPr>
            <a:lvl3pPr>
              <a:defRPr sz="1833"/>
            </a:lvl3pPr>
            <a:lvl4pPr>
              <a:defRPr sz="1833"/>
            </a:lvl4pPr>
            <a:lvl5pPr>
              <a:defRPr sz="18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3F77AC3A-D77B-9379-3555-57618CACBE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" y="6391154"/>
            <a:ext cx="1905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F654CB2-A295-A141-97CC-AE8F9784DE92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1" name="Footer">
            <a:extLst>
              <a:ext uri="{FF2B5EF4-FFF2-40B4-BE49-F238E27FC236}">
                <a16:creationId xmlns:a16="http://schemas.microsoft.com/office/drawing/2014/main" id="{641D56BE-40C0-01FA-496E-EEBA1A5B6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0125" y="6391154"/>
            <a:ext cx="91440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3483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 (left) and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C2ECD2-EE12-77F4-881B-D82992766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l="65960"/>
          <a:stretch/>
        </p:blipFill>
        <p:spPr>
          <a:xfrm>
            <a:off x="0" y="0"/>
            <a:ext cx="3132072" cy="6858000"/>
          </a:xfrm>
          <a:prstGeom prst="rect">
            <a:avLst/>
          </a:prstGeom>
        </p:spPr>
      </p:pic>
      <p:sp>
        <p:nvSpPr>
          <p:cNvPr id="9" name="Content 2">
            <a:extLst>
              <a:ext uri="{FF2B5EF4-FFF2-40B4-BE49-F238E27FC236}">
                <a16:creationId xmlns:a16="http://schemas.microsoft.com/office/drawing/2014/main" id="{F1137EBC-D4FB-9742-A252-2BC6122615E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491000" y="1674000"/>
            <a:ext cx="6939000" cy="4170000"/>
          </a:xfrm>
        </p:spPr>
        <p:txBody>
          <a:bodyPr>
            <a:noAutofit/>
          </a:bodyPr>
          <a:lstStyle>
            <a:lvl1pPr>
              <a:defRPr sz="1833"/>
            </a:lvl1pPr>
            <a:lvl2pPr>
              <a:defRPr sz="1833"/>
            </a:lvl2pPr>
            <a:lvl3pPr>
              <a:defRPr sz="1833"/>
            </a:lvl3pPr>
            <a:lvl4pPr>
              <a:defRPr sz="1833"/>
            </a:lvl4pPr>
            <a:lvl5pPr>
              <a:defRPr sz="18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CEF1078-6964-77F4-2468-D85CF851C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083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descriptions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">
            <a:extLst>
              <a:ext uri="{FF2B5EF4-FFF2-40B4-BE49-F238E27FC236}">
                <a16:creationId xmlns:a16="http://schemas.microsoft.com/office/drawing/2014/main" id="{E5B2B470-FFF5-4D35-8F47-27D94C738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40000"/>
            <a:ext cx="10668000" cy="507832"/>
          </a:xfrm>
        </p:spPr>
        <p:txBody>
          <a:bodyPr>
            <a:spAutoFit/>
          </a:bodyPr>
          <a:lstStyle>
            <a:lvl1pPr>
              <a:defRPr sz="3667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Subhead 1">
            <a:extLst>
              <a:ext uri="{FF2B5EF4-FFF2-40B4-BE49-F238E27FC236}">
                <a16:creationId xmlns:a16="http://schemas.microsoft.com/office/drawing/2014/main" id="{1D400D1D-558B-469D-B0E5-135541A6A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674000"/>
            <a:ext cx="4953000" cy="230833"/>
          </a:xfrm>
        </p:spPr>
        <p:txBody>
          <a:bodyPr anchor="b">
            <a:spAutoFit/>
          </a:bodyPr>
          <a:lstStyle>
            <a:lvl1pPr marL="0" indent="0">
              <a:buNone/>
              <a:defRPr sz="1500" b="0"/>
            </a:lvl1pPr>
            <a:lvl2pPr marL="457170" indent="0">
              <a:buNone/>
              <a:defRPr sz="2000" b="1"/>
            </a:lvl2pPr>
            <a:lvl3pPr marL="914341" indent="0">
              <a:buNone/>
              <a:defRPr sz="1800" b="1"/>
            </a:lvl3pPr>
            <a:lvl4pPr marL="1371511" indent="0">
              <a:buNone/>
              <a:defRPr sz="1600" b="1"/>
            </a:lvl4pPr>
            <a:lvl5pPr marL="1828681" indent="0">
              <a:buNone/>
              <a:defRPr sz="1600" b="1"/>
            </a:lvl5pPr>
            <a:lvl6pPr marL="2285851" indent="0">
              <a:buNone/>
              <a:defRPr sz="1600" b="1"/>
            </a:lvl6pPr>
            <a:lvl7pPr marL="2743022" indent="0">
              <a:buNone/>
              <a:defRPr sz="1600" b="1"/>
            </a:lvl7pPr>
            <a:lvl8pPr marL="3200192" indent="0">
              <a:buNone/>
              <a:defRPr sz="1600" b="1"/>
            </a:lvl8pPr>
            <a:lvl9pPr marL="365736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1">
            <a:extLst>
              <a:ext uri="{FF2B5EF4-FFF2-40B4-BE49-F238E27FC236}">
                <a16:creationId xmlns:a16="http://schemas.microsoft.com/office/drawing/2014/main" id="{0FE3DA75-C51D-46BB-986F-01C0E2743C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2095329"/>
            <a:ext cx="4953000" cy="37486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Subhead 2">
            <a:extLst>
              <a:ext uri="{FF2B5EF4-FFF2-40B4-BE49-F238E27FC236}">
                <a16:creationId xmlns:a16="http://schemas.microsoft.com/office/drawing/2014/main" id="{F131658B-D1E5-4AC4-888F-2A307708F7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77000" y="1674000"/>
            <a:ext cx="4953000" cy="230833"/>
          </a:xfrm>
        </p:spPr>
        <p:txBody>
          <a:bodyPr anchor="b">
            <a:spAutoFit/>
          </a:bodyPr>
          <a:lstStyle>
            <a:lvl1pPr marL="0" indent="0">
              <a:buNone/>
              <a:defRPr sz="1500" b="0"/>
            </a:lvl1pPr>
            <a:lvl2pPr marL="457170" indent="0">
              <a:buNone/>
              <a:defRPr sz="2000" b="1"/>
            </a:lvl2pPr>
            <a:lvl3pPr marL="914341" indent="0">
              <a:buNone/>
              <a:defRPr sz="1800" b="1"/>
            </a:lvl3pPr>
            <a:lvl4pPr marL="1371511" indent="0">
              <a:buNone/>
              <a:defRPr sz="1600" b="1"/>
            </a:lvl4pPr>
            <a:lvl5pPr marL="1828681" indent="0">
              <a:buNone/>
              <a:defRPr sz="1600" b="1"/>
            </a:lvl5pPr>
            <a:lvl6pPr marL="2285851" indent="0">
              <a:buNone/>
              <a:defRPr sz="1600" b="1"/>
            </a:lvl6pPr>
            <a:lvl7pPr marL="2743022" indent="0">
              <a:buNone/>
              <a:defRPr sz="1600" b="1"/>
            </a:lvl7pPr>
            <a:lvl8pPr marL="3200192" indent="0">
              <a:buNone/>
              <a:defRPr sz="1600" b="1"/>
            </a:lvl8pPr>
            <a:lvl9pPr marL="365736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2">
            <a:extLst>
              <a:ext uri="{FF2B5EF4-FFF2-40B4-BE49-F238E27FC236}">
                <a16:creationId xmlns:a16="http://schemas.microsoft.com/office/drawing/2014/main" id="{9BE4E8C4-793A-4BC2-B466-1D94F3D1B7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7000" y="2095328"/>
            <a:ext cx="4953000" cy="37486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D4B0768E-4EF9-D876-9579-E8D79FAB0C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62000" y="6391154"/>
            <a:ext cx="1905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F654CB2-A295-A141-97CC-AE8F9784DE92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1" name="Footer">
            <a:extLst>
              <a:ext uri="{FF2B5EF4-FFF2-40B4-BE49-F238E27FC236}">
                <a16:creationId xmlns:a16="http://schemas.microsoft.com/office/drawing/2014/main" id="{58FFE407-5173-DFC5-A939-43CDA7EBB0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30125" y="6391154"/>
            <a:ext cx="91440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19148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o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6F56B394-DB0E-4B91-9962-E37BA7FFA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A90D623C-0E14-8CB3-264E-4035153D6F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" y="6391154"/>
            <a:ext cx="1905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F654CB2-A295-A141-97CC-AE8F9784DE92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8" name="Footer">
            <a:extLst>
              <a:ext uri="{FF2B5EF4-FFF2-40B4-BE49-F238E27FC236}">
                <a16:creationId xmlns:a16="http://schemas.microsoft.com/office/drawing/2014/main" id="{81E8C808-AB5C-9BCA-0702-576532BB26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0125" y="6391154"/>
            <a:ext cx="91440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909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3D52D4E-609A-41E6-9E02-F3EB38769835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762000" y="540152"/>
            <a:ext cx="10668000" cy="461665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38AB9C5B-B1B2-4CDD-AC20-55526EF149A7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762000" y="1674000"/>
            <a:ext cx="10668000" cy="417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6" name="Slide Number">
            <a:extLst>
              <a:ext uri="{FF2B5EF4-FFF2-40B4-BE49-F238E27FC236}">
                <a16:creationId xmlns:a16="http://schemas.microsoft.com/office/drawing/2014/main" id="{C23562B0-1944-4930-A4AF-A3371E46E6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" y="6391154"/>
            <a:ext cx="1905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F654CB2-A295-A141-97CC-AE8F9784DE92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5" name="Footer">
            <a:extLst>
              <a:ext uri="{FF2B5EF4-FFF2-40B4-BE49-F238E27FC236}">
                <a16:creationId xmlns:a16="http://schemas.microsoft.com/office/drawing/2014/main" id="{43A797B1-5D2B-40C9-A12D-B32876D055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0125" y="6391154"/>
            <a:ext cx="9144000" cy="1905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  <p:pic>
        <p:nvPicPr>
          <p:cNvPr id="14" name="Logo">
            <a:extLst>
              <a:ext uri="{FF2B5EF4-FFF2-40B4-BE49-F238E27FC236}">
                <a16:creationId xmlns:a16="http://schemas.microsoft.com/office/drawing/2014/main" id="{DB99BBCB-176F-B54D-B45B-5B4164C8A1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0344000" y="6200849"/>
            <a:ext cx="1086000" cy="38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172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hf hdr="0" dt="0"/>
  <p:txStyles>
    <p:titleStyle>
      <a:lvl1pPr algn="l" defTabSz="914341" rtl="0" eaLnBrk="1" latinLnBrk="0" hangingPunct="1">
        <a:lnSpc>
          <a:spcPct val="90000"/>
        </a:lnSpc>
        <a:spcBef>
          <a:spcPct val="0"/>
        </a:spcBef>
        <a:buNone/>
        <a:defRPr sz="3333" b="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341" rtl="0" eaLnBrk="1" fontAlgn="ctr" latinLnBrk="0" hangingPunct="1">
        <a:lnSpc>
          <a:spcPct val="100000"/>
        </a:lnSpc>
        <a:spcBef>
          <a:spcPts val="1000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76" indent="-190487" algn="l" defTabSz="914341" rtl="0" eaLnBrk="1" fontAlgn="ctr" latinLnBrk="0" hangingPunct="1">
        <a:lnSpc>
          <a:spcPct val="100000"/>
        </a:lnSpc>
        <a:spcBef>
          <a:spcPts val="500"/>
        </a:spcBef>
        <a:buSzPct val="65000"/>
        <a:buFont typeface="Lucida Grande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50" indent="-190487" algn="l" defTabSz="914341" rtl="0" eaLnBrk="1" fontAlgn="ctr" latinLnBrk="0" hangingPunct="1">
        <a:lnSpc>
          <a:spcPct val="100000"/>
        </a:lnSpc>
        <a:spcBef>
          <a:spcPts val="500"/>
        </a:spcBef>
        <a:buSzPct val="65000"/>
        <a:buFont typeface="Arial" panose="020B0604020202020204" pitchFamily="34" charset="0"/>
        <a:buChar char="○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26" indent="-190487" algn="l" defTabSz="914341" rtl="0" eaLnBrk="1" fontAlgn="ctr" latinLnBrk="0" hangingPunct="1">
        <a:lnSpc>
          <a:spcPct val="100000"/>
        </a:lnSpc>
        <a:spcBef>
          <a:spcPts val="500"/>
        </a:spcBef>
        <a:buSzPct val="75000"/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01" indent="-190487" algn="l" defTabSz="914341" rtl="0" eaLnBrk="1" fontAlgn="ctr" latinLnBrk="0" hangingPunct="1">
        <a:lnSpc>
          <a:spcPct val="100000"/>
        </a:lnSpc>
        <a:spcBef>
          <a:spcPts val="500"/>
        </a:spcBef>
        <a:buSzPct val="75000"/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37" indent="-228585" algn="l" defTabSz="9143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07" indent="-228585" algn="l" defTabSz="9143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77" indent="-228585" algn="l" defTabSz="9143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47" indent="-228585" algn="l" defTabSz="9143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0" algn="l" defTabSz="9143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1" algn="l" defTabSz="9143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1" algn="l" defTabSz="9143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1" algn="l" defTabSz="9143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1" algn="l" defTabSz="9143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2" algn="l" defTabSz="9143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92" algn="l" defTabSz="9143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62" algn="l" defTabSz="9143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C51374DE-70E2-9543-A24E-F6805065E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058" y="2321004"/>
            <a:ext cx="8166962" cy="1107996"/>
          </a:xfrm>
        </p:spPr>
        <p:txBody>
          <a:bodyPr/>
          <a:lstStyle/>
          <a:p>
            <a:r>
              <a:rPr lang="en-US" sz="4000" dirty="0"/>
              <a:t>Schedule 2 – Employer accounts:</a:t>
            </a:r>
            <a:br>
              <a:rPr lang="en-US" sz="4000" dirty="0"/>
            </a:br>
            <a:r>
              <a:rPr lang="en-US" sz="4000" dirty="0"/>
              <a:t>focus group and online survey</a:t>
            </a:r>
          </a:p>
        </p:txBody>
      </p:sp>
      <p:sp>
        <p:nvSpPr>
          <p:cNvPr id="3" name="Subhead">
            <a:extLst>
              <a:ext uri="{FF2B5EF4-FFF2-40B4-BE49-F238E27FC236}">
                <a16:creationId xmlns:a16="http://schemas.microsoft.com/office/drawing/2014/main" id="{A97C0D93-82A3-D941-9491-19A90C20A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058" y="3617670"/>
            <a:ext cx="7299245" cy="282128"/>
          </a:xfrm>
        </p:spPr>
        <p:txBody>
          <a:bodyPr/>
          <a:lstStyle/>
          <a:p>
            <a:r>
              <a:rPr lang="en-US" dirty="0"/>
              <a:t>October 2025</a:t>
            </a:r>
          </a:p>
        </p:txBody>
      </p:sp>
    </p:spTree>
    <p:extLst>
      <p:ext uri="{BB962C8B-B14F-4D97-AF65-F5344CB8AC3E}">
        <p14:creationId xmlns:p14="http://schemas.microsoft.com/office/powerpoint/2010/main" val="1307890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8D42C48-7235-A541-A1AA-A493A406D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40152"/>
            <a:ext cx="10668000" cy="461665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FE5EA5F2-7167-FD41-A9EE-B8B77C5A1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4000"/>
            <a:ext cx="10668000" cy="2713563"/>
          </a:xfrm>
        </p:spPr>
        <p:txBody>
          <a:bodyPr>
            <a:spAutoFit/>
          </a:bodyPr>
          <a:lstStyle/>
          <a:p>
            <a:pPr marL="285739" indent="-285739">
              <a:buFont typeface="Arial" panose="020B0604020202020204" pitchFamily="34" charset="0"/>
              <a:buChar char="•"/>
            </a:pPr>
            <a:r>
              <a:rPr lang="en-US" sz="2400" dirty="0"/>
              <a:t>Employer Account Services worked with the Corporate Business Information and Analytics (CBIA) Research and Evaluation team to schedule and plan a virtual focus group session with a cross-section of Schedule 2 businesses in November 2024</a:t>
            </a:r>
          </a:p>
          <a:p>
            <a:pPr marL="285739" indent="-285739">
              <a:buFont typeface="Arial" panose="020B0604020202020204" pitchFamily="34" charset="0"/>
              <a:buChar char="•"/>
            </a:pPr>
            <a:r>
              <a:rPr lang="en-US" sz="2400" dirty="0"/>
              <a:t>As a follow-up to the focus group, to ensure that businesses who couldn’t participate still had a chance to provide input, an online survey was conducted from March 7 – 31, 2025</a:t>
            </a:r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CE1A558A-E44F-D84F-874F-E4FF77355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" y="6391154"/>
            <a:ext cx="190500" cy="190500"/>
          </a:xfrm>
        </p:spPr>
        <p:txBody>
          <a:bodyPr/>
          <a:lstStyle/>
          <a:p>
            <a:fld id="{F1789317-5566-624D-BF77-A54A52B775C6}" type="slidenum">
              <a:rPr lang="en-CA" smtClean="0"/>
              <a:pPr/>
              <a:t>2</a:t>
            </a:fld>
            <a:endParaRPr lang="en-CA" dirty="0"/>
          </a:p>
        </p:txBody>
      </p:sp>
      <p:sp>
        <p:nvSpPr>
          <p:cNvPr id="4" name="Footer">
            <a:extLst>
              <a:ext uri="{FF2B5EF4-FFF2-40B4-BE49-F238E27FC236}">
                <a16:creationId xmlns:a16="http://schemas.microsoft.com/office/drawing/2014/main" id="{8CA21CB1-17FB-624E-B7EC-E7415CCE0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0125" y="6391154"/>
            <a:ext cx="9144000" cy="190500"/>
          </a:xfrm>
        </p:spPr>
        <p:txBody>
          <a:bodyPr/>
          <a:lstStyle/>
          <a:p>
            <a:r>
              <a:rPr lang="en-CA" dirty="0"/>
              <a:t>Schedule 2 – Employer accounts focus group and online survey – November 12, 2025</a:t>
            </a:r>
          </a:p>
        </p:txBody>
      </p:sp>
    </p:spTree>
    <p:extLst>
      <p:ext uri="{BB962C8B-B14F-4D97-AF65-F5344CB8AC3E}">
        <p14:creationId xmlns:p14="http://schemas.microsoft.com/office/powerpoint/2010/main" val="121062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">
            <a:extLst>
              <a:ext uri="{FF2B5EF4-FFF2-40B4-BE49-F238E27FC236}">
                <a16:creationId xmlns:a16="http://schemas.microsoft.com/office/drawing/2014/main" id="{DA1AA343-9FCA-6946-A0E8-D615973D9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(cont.)</a:t>
            </a:r>
          </a:p>
        </p:txBody>
      </p:sp>
      <p:sp>
        <p:nvSpPr>
          <p:cNvPr id="8" name="Slide Number">
            <a:extLst>
              <a:ext uri="{FF2B5EF4-FFF2-40B4-BE49-F238E27FC236}">
                <a16:creationId xmlns:a16="http://schemas.microsoft.com/office/drawing/2014/main" id="{F47FD4D1-7589-5D42-8072-11DAC644C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CA4BE7-2397-554E-B46C-1C156E59D5FE}" type="slidenum">
              <a:rPr lang="en-CA" smtClean="0"/>
              <a:pPr/>
              <a:t>3</a:t>
            </a:fld>
            <a:endParaRPr lang="en-CA" dirty="0"/>
          </a:p>
        </p:txBody>
      </p:sp>
      <p:sp>
        <p:nvSpPr>
          <p:cNvPr id="7" name="Footer">
            <a:extLst>
              <a:ext uri="{FF2B5EF4-FFF2-40B4-BE49-F238E27FC236}">
                <a16:creationId xmlns:a16="http://schemas.microsoft.com/office/drawing/2014/main" id="{AC75BAB9-A89F-454D-A481-79CBE6D7B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  <p:graphicFrame>
        <p:nvGraphicFramePr>
          <p:cNvPr id="11" name="Table" descr="Table style 3">
            <a:extLst>
              <a:ext uri="{FF2B5EF4-FFF2-40B4-BE49-F238E27FC236}">
                <a16:creationId xmlns:a16="http://schemas.microsoft.com/office/drawing/2014/main" id="{77FFFC5B-0D5A-3949-9E3C-945C72BADF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709365"/>
              </p:ext>
            </p:extLst>
          </p:nvPr>
        </p:nvGraphicFramePr>
        <p:xfrm>
          <a:off x="769189" y="1326665"/>
          <a:ext cx="10653622" cy="4617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96971">
                  <a:extLst>
                    <a:ext uri="{9D8B030D-6E8A-4147-A177-3AD203B41FA5}">
                      <a16:colId xmlns:a16="http://schemas.microsoft.com/office/drawing/2014/main" val="541443121"/>
                    </a:ext>
                  </a:extLst>
                </a:gridCol>
                <a:gridCol w="4069080">
                  <a:extLst>
                    <a:ext uri="{9D8B030D-6E8A-4147-A177-3AD203B41FA5}">
                      <a16:colId xmlns:a16="http://schemas.microsoft.com/office/drawing/2014/main" val="3517104949"/>
                    </a:ext>
                  </a:extLst>
                </a:gridCol>
                <a:gridCol w="3787571">
                  <a:extLst>
                    <a:ext uri="{9D8B030D-6E8A-4147-A177-3AD203B41FA5}">
                      <a16:colId xmlns:a16="http://schemas.microsoft.com/office/drawing/2014/main" val="3268990122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marL="0" algn="l" defTabSz="1097253" rtl="0" eaLnBrk="1" latinLnBrk="0" hangingPunct="1"/>
                      <a:endParaRPr lang="en-CA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0" marR="762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097253" rtl="0" eaLnBrk="1" latinLnBrk="0" hangingPunct="1"/>
                      <a:r>
                        <a:rPr lang="en-CA" sz="1600" b="1" kern="1200" dirty="0">
                          <a:solidFill>
                            <a:schemeClr val="bg1"/>
                          </a:solidFill>
                        </a:rPr>
                        <a:t>Initiative</a:t>
                      </a:r>
                      <a:endParaRPr lang="en-CA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0" marR="762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097253" rtl="0" eaLnBrk="1" latinLnBrk="0" hangingPunct="1"/>
                      <a:r>
                        <a:rPr lang="en-CA" sz="1600" b="1" kern="1200" dirty="0">
                          <a:solidFill>
                            <a:schemeClr val="bg1"/>
                          </a:solidFill>
                        </a:rPr>
                        <a:t>Engagement</a:t>
                      </a:r>
                      <a:endParaRPr lang="en-CA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0" marR="762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8747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r>
                        <a:rPr lang="en-CA" sz="1600" b="1" dirty="0"/>
                        <a:t>Focus group</a:t>
                      </a:r>
                    </a:p>
                    <a:p>
                      <a:endParaRPr lang="en-CA" sz="1600" b="1" dirty="0"/>
                    </a:p>
                    <a:p>
                      <a:pPr marL="0" marR="0" lvl="0" indent="0" algn="l" defTabSz="9143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Participants (representing a good mix of Schedule 2 businesses) were engaged and showed genuine interest in working with the WSIB towards improvements.</a:t>
                      </a:r>
                    </a:p>
                  </a:txBody>
                  <a:tcPr marL="76200" marR="76200" marT="38100" marB="381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5FB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defTabSz="914341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</a:rPr>
                        <a:t>Collect qualitative insights from customers</a:t>
                      </a:r>
                    </a:p>
                    <a:p>
                      <a:pPr marL="285750" lvl="0" indent="-285750" defTabSz="914341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</a:rPr>
                        <a:t>Session designed to explore customers' perceptions and identify their pain points</a:t>
                      </a:r>
                    </a:p>
                    <a:p>
                      <a:pPr marL="285750" lvl="0" indent="-285750" defTabSz="914341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</a:rPr>
                        <a:t>Insights gathered will help enhance account management strategies and service delivery</a:t>
                      </a:r>
                      <a:endParaRPr lang="en-US" sz="1600" dirty="0"/>
                    </a:p>
                  </a:txBody>
                  <a:tcPr marL="76200" marR="76200" marT="38100" marB="381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5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</a:rPr>
                        <a:t>Eight organizations participated representing a variety of Schedule 2 customers</a:t>
                      </a:r>
                    </a:p>
                  </a:txBody>
                  <a:tcPr marL="76200" marR="76200" marT="38100" marB="381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22825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r>
                        <a:rPr lang="en-CA" sz="1600" b="1" dirty="0"/>
                        <a:t>Customer survey</a:t>
                      </a:r>
                      <a:endParaRPr lang="en-CA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76200" marR="76200" marT="38100" marB="381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lvl="0" indent="-285750" defTabSz="914341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/>
                        <a:t>Distributed to 90 Schedule 2 businesses and all Schedule 2 municipalities to gather comprehensive data</a:t>
                      </a:r>
                    </a:p>
                    <a:p>
                      <a:pPr marL="285750" lvl="0" indent="-285750" defTabSz="914341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/>
                        <a:t>Survey aimed to evaluate how effectively services are delivered to customers in various sectors</a:t>
                      </a:r>
                    </a:p>
                    <a:p>
                      <a:pPr marL="285750" lvl="0" indent="-285750" defTabSz="914341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dirty="0"/>
                        <a:t>Identifying opportunities to improve services and reduce operational costs through survey insights</a:t>
                      </a:r>
                    </a:p>
                  </a:txBody>
                  <a:tcPr marL="76200" marR="76200" marT="38100" marB="381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The survey achieved over 80 per cent uptake, highlighting strong engagement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Data from </a:t>
                      </a:r>
                      <a:r>
                        <a:rPr lang="en-US" sz="1600" b="1" dirty="0"/>
                        <a:t>56 online surveys</a:t>
                      </a:r>
                      <a:r>
                        <a:rPr lang="en-US" sz="1600" dirty="0"/>
                        <a:t> was used to gather results (excluded partially completed surveys)</a:t>
                      </a:r>
                    </a:p>
                    <a:p>
                      <a:pPr marL="464058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31 school board</a:t>
                      </a:r>
                    </a:p>
                    <a:p>
                      <a:pPr marL="464058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19 municipality</a:t>
                      </a:r>
                    </a:p>
                    <a:p>
                      <a:pPr marL="464058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four other</a:t>
                      </a:r>
                    </a:p>
                  </a:txBody>
                  <a:tcPr marL="76200" marR="76200" marT="38100" marB="381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2606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6308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8D42C48-7235-A541-A1AA-A493A406D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40152"/>
            <a:ext cx="10668000" cy="461665"/>
          </a:xfrm>
        </p:spPr>
        <p:txBody>
          <a:bodyPr/>
          <a:lstStyle/>
          <a:p>
            <a:r>
              <a:rPr lang="en-US" dirty="0"/>
              <a:t>Feedback and strategy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FE5EA5F2-7167-FD41-A9EE-B8B77C5A1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4000"/>
            <a:ext cx="10668000" cy="2600712"/>
          </a:xfrm>
        </p:spPr>
        <p:txBody>
          <a:bodyPr>
            <a:spAutoFit/>
          </a:bodyPr>
          <a:lstStyle/>
          <a:p>
            <a:pPr marL="285739" indent="-285739">
              <a:buFont typeface="Arial" panose="020B0604020202020204" pitchFamily="34" charset="0"/>
              <a:buChar char="•"/>
            </a:pPr>
            <a:r>
              <a:rPr lang="en-US" sz="2400" dirty="0"/>
              <a:t>Common account management </a:t>
            </a:r>
            <a:r>
              <a:rPr lang="en-US" sz="2400" b="1" dirty="0"/>
              <a:t>strengths</a:t>
            </a:r>
            <a:r>
              <a:rPr lang="en-US" sz="2400" dirty="0"/>
              <a:t> included: </a:t>
            </a:r>
          </a:p>
          <a:p>
            <a:pPr marL="666715" lvl="1" indent="-285739">
              <a:buFont typeface="Arial" panose="020B0604020202020204" pitchFamily="34" charset="0"/>
              <a:buChar char="•"/>
            </a:pPr>
            <a:r>
              <a:rPr lang="en-US" sz="2400" dirty="0"/>
              <a:t>current online services</a:t>
            </a:r>
          </a:p>
          <a:p>
            <a:pPr marL="666715" lvl="1" indent="-285739">
              <a:buFont typeface="Arial" panose="020B0604020202020204" pitchFamily="34" charset="0"/>
              <a:buChar char="•"/>
            </a:pPr>
            <a:r>
              <a:rPr lang="en-US" sz="2400" dirty="0"/>
              <a:t>WSIB staff</a:t>
            </a:r>
          </a:p>
          <a:p>
            <a:pPr marL="285739" indent="-285739">
              <a:buFont typeface="Arial" panose="020B0604020202020204" pitchFamily="34" charset="0"/>
              <a:buChar char="•"/>
            </a:pPr>
            <a:r>
              <a:rPr lang="en-US" sz="2400" dirty="0"/>
              <a:t>Common account management </a:t>
            </a:r>
            <a:r>
              <a:rPr lang="en-US" sz="2400" b="1" dirty="0"/>
              <a:t>opportunities for improvement</a:t>
            </a:r>
            <a:r>
              <a:rPr lang="en-US" sz="2400" dirty="0"/>
              <a:t> included:</a:t>
            </a:r>
          </a:p>
          <a:p>
            <a:pPr marL="666715" lvl="1" indent="-285739">
              <a:buFont typeface="Arial" panose="020B0604020202020204" pitchFamily="34" charset="0"/>
              <a:buChar char="•"/>
            </a:pPr>
            <a:r>
              <a:rPr lang="en-US" sz="2400" dirty="0"/>
              <a:t>Invoices</a:t>
            </a:r>
          </a:p>
          <a:p>
            <a:pPr marL="666715" lvl="1" indent="-285739">
              <a:buFont typeface="Arial" panose="020B0604020202020204" pitchFamily="34" charset="0"/>
              <a:buChar char="•"/>
            </a:pPr>
            <a:r>
              <a:rPr lang="en-US" sz="2400" dirty="0"/>
              <a:t>managing online service users</a:t>
            </a:r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CE1A558A-E44F-D84F-874F-E4FF77355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" y="6391154"/>
            <a:ext cx="190500" cy="190500"/>
          </a:xfrm>
        </p:spPr>
        <p:txBody>
          <a:bodyPr/>
          <a:lstStyle/>
          <a:p>
            <a:fld id="{F1789317-5566-624D-BF77-A54A52B775C6}" type="slidenum">
              <a:rPr lang="en-CA" smtClean="0"/>
              <a:pPr/>
              <a:t>4</a:t>
            </a:fld>
            <a:endParaRPr lang="en-CA" dirty="0"/>
          </a:p>
        </p:txBody>
      </p:sp>
      <p:sp>
        <p:nvSpPr>
          <p:cNvPr id="4" name="Footer">
            <a:extLst>
              <a:ext uri="{FF2B5EF4-FFF2-40B4-BE49-F238E27FC236}">
                <a16:creationId xmlns:a16="http://schemas.microsoft.com/office/drawing/2014/main" id="{8CA21CB1-17FB-624E-B7EC-E7415CCE0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0125" y="6391154"/>
            <a:ext cx="9144000" cy="190500"/>
          </a:xfrm>
        </p:spPr>
        <p:txBody>
          <a:bodyPr/>
          <a:lstStyle/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78358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E96A1D8-2B5B-1643-9A28-9EBEB5428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and strategy – key findings </a:t>
            </a:r>
          </a:p>
        </p:txBody>
      </p:sp>
      <p:graphicFrame>
        <p:nvGraphicFramePr>
          <p:cNvPr id="13" name="Table" descr="Three row content box">
            <a:extLst>
              <a:ext uri="{FF2B5EF4-FFF2-40B4-BE49-F238E27FC236}">
                <a16:creationId xmlns:a16="http://schemas.microsoft.com/office/drawing/2014/main" id="{294AAE1B-CF8F-8548-94C0-7BD6F7FDA7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401641"/>
              </p:ext>
            </p:extLst>
          </p:nvPr>
        </p:nvGraphicFramePr>
        <p:xfrm>
          <a:off x="762000" y="1255265"/>
          <a:ext cx="10669205" cy="48824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3594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97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16000">
                <a:tc>
                  <a:txBody>
                    <a:bodyPr/>
                    <a:lstStyle/>
                    <a:p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+mn-lt"/>
                        </a:rPr>
                        <a:t>Focus group</a:t>
                      </a:r>
                    </a:p>
                  </a:txBody>
                  <a:tcPr marL="76200" marR="150000" marT="120000" marB="120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experience dealing with Employer Services staff has been positive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Reconciling their payment records to Schedule 2 claims invoices is a challenge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 difficulty understanding invoices (why and what the employer is being charged for)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Request improvements to managing online access and service functionality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letter/email every time they get a late-filing penalty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proactive communication when the new administration rate is available (e.g., email with a link to the update on the WSIB website), in addition to posting the rate online</a:t>
                      </a:r>
                    </a:p>
                  </a:txBody>
                  <a:tcPr marL="150000" marR="150000" marT="150000" marB="150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2000">
                <a:tc>
                  <a:txBody>
                    <a:bodyPr/>
                    <a:lstStyle/>
                    <a:p>
                      <a:pPr marL="0" algn="l" defTabSz="1097253" rtl="0" eaLnBrk="1" latinLnBrk="0" hangingPunct="1"/>
                      <a:r>
                        <a:rPr lang="en-US" sz="18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Customer survey</a:t>
                      </a:r>
                    </a:p>
                  </a:txBody>
                  <a:tcPr marL="76200" marR="150000" marT="120000" marB="120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Businesses appreciate improvements in the WSIB’s online portal and services, especially online billing and document upload, and voiced an interest in further online functionality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There’s a need for more detailed invoices – specifically, reduced use and clarity on “other” health care charges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Occasional administrative issues include incorrect claim allocation and managing online access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Daily interest charges are problematic for some organizations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Businesses want to use email more for communications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Most (65%) know they can transfer to Schedule 1, but the main reason for not transferring is the perceived higher cost</a:t>
                      </a:r>
                    </a:p>
                  </a:txBody>
                  <a:tcPr marL="150000" marR="150000" marT="150000" marB="150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906315"/>
                  </a:ext>
                </a:extLst>
              </a:tr>
            </a:tbl>
          </a:graphicData>
        </a:graphic>
      </p:graphicFrame>
      <p:sp>
        <p:nvSpPr>
          <p:cNvPr id="5" name="Slide Number">
            <a:extLst>
              <a:ext uri="{FF2B5EF4-FFF2-40B4-BE49-F238E27FC236}">
                <a16:creationId xmlns:a16="http://schemas.microsoft.com/office/drawing/2014/main" id="{1ECCEC20-87C0-0640-AD4E-A55B42F2B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789317-5566-624D-BF77-A54A52B775C6}" type="slidenum">
              <a:rPr lang="en-CA" smtClean="0"/>
              <a:pPr/>
              <a:t>5</a:t>
            </a:fld>
            <a:endParaRPr lang="en-CA" dirty="0"/>
          </a:p>
        </p:txBody>
      </p:sp>
      <p:sp>
        <p:nvSpPr>
          <p:cNvPr id="4" name="Footer">
            <a:extLst>
              <a:ext uri="{FF2B5EF4-FFF2-40B4-BE49-F238E27FC236}">
                <a16:creationId xmlns:a16="http://schemas.microsoft.com/office/drawing/2014/main" id="{0FE87ED0-863F-C34B-A125-BF84B4087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33498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8D42C48-7235-A541-A1AA-A493A406D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40152"/>
            <a:ext cx="10668000" cy="461665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FE5EA5F2-7167-FD41-A9EE-B8B77C5A1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4000"/>
            <a:ext cx="10668000" cy="3339376"/>
          </a:xfrm>
        </p:spPr>
        <p:txBody>
          <a:bodyPr>
            <a:spAutoFit/>
          </a:bodyPr>
          <a:lstStyle/>
          <a:p>
            <a:pPr marL="285739" indent="-285739">
              <a:buFont typeface="Arial" panose="020B0604020202020204" pitchFamily="34" charset="0"/>
              <a:buChar char="•"/>
            </a:pPr>
            <a:r>
              <a:rPr lang="en-US" sz="2400" dirty="0"/>
              <a:t>Explore enhanced education outreach to provide greater clarity around reading invoices, payment remittance details, how interest is applied and can be managed by Schedule 2 businesses</a:t>
            </a:r>
          </a:p>
          <a:p>
            <a:pPr marL="285739" indent="-285739">
              <a:buFont typeface="Arial" panose="020B0604020202020204" pitchFamily="34" charset="0"/>
              <a:buChar char="•"/>
            </a:pPr>
            <a:r>
              <a:rPr lang="en-US" sz="2400" dirty="0"/>
              <a:t>Online Access project will streamline managing online user access</a:t>
            </a:r>
          </a:p>
          <a:p>
            <a:pPr marL="285739" indent="-285739">
              <a:buFont typeface="Arial" panose="020B0604020202020204" pitchFamily="34" charset="0"/>
              <a:buChar char="•"/>
            </a:pPr>
            <a:r>
              <a:rPr lang="en-US" sz="2400" dirty="0"/>
              <a:t>Claims Journey to Cloud Program (CJ2CP) includes a requirement to support processes to reallocate misallocated claims</a:t>
            </a:r>
          </a:p>
          <a:p>
            <a:pPr marL="666715" lvl="1" indent="-285739">
              <a:buFont typeface="Arial" panose="020B0604020202020204" pitchFamily="34" charset="0"/>
              <a:buChar char="•"/>
            </a:pPr>
            <a:r>
              <a:rPr lang="en-US" sz="2400" dirty="0"/>
              <a:t>Also an opportunity to explore invoice enhancements to help close the gap and assist customers</a:t>
            </a:r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CE1A558A-E44F-D84F-874F-E4FF77355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" y="6391154"/>
            <a:ext cx="190500" cy="190500"/>
          </a:xfrm>
        </p:spPr>
        <p:txBody>
          <a:bodyPr/>
          <a:lstStyle/>
          <a:p>
            <a:fld id="{F1789317-5566-624D-BF77-A54A52B775C6}" type="slidenum">
              <a:rPr lang="en-CA" smtClean="0"/>
              <a:pPr/>
              <a:t>6</a:t>
            </a:fld>
            <a:endParaRPr lang="en-CA" dirty="0"/>
          </a:p>
        </p:txBody>
      </p:sp>
      <p:sp>
        <p:nvSpPr>
          <p:cNvPr id="4" name="Footer">
            <a:extLst>
              <a:ext uri="{FF2B5EF4-FFF2-40B4-BE49-F238E27FC236}">
                <a16:creationId xmlns:a16="http://schemas.microsoft.com/office/drawing/2014/main" id="{8CA21CB1-17FB-624E-B7EC-E7415CCE0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0125" y="6391154"/>
            <a:ext cx="9144000" cy="190500"/>
          </a:xfrm>
        </p:spPr>
        <p:txBody>
          <a:bodyPr/>
          <a:lstStyle/>
          <a:p>
            <a:r>
              <a:rPr lang="en-US"/>
              <a:t>Schedule 2 – Employer accounts focus group and online survey – November 12, 2025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50883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667225"/>
      </p:ext>
    </p:extLst>
  </p:cSld>
  <p:clrMapOvr>
    <a:masterClrMapping/>
  </p:clrMapOvr>
</p:sld>
</file>

<file path=ppt/theme/theme1.xml><?xml version="1.0" encoding="utf-8"?>
<a:theme xmlns:a="http://schemas.openxmlformats.org/drawingml/2006/main" name="WSIB Presentation 2024">
  <a:themeElements>
    <a:clrScheme name="WSIB2024">
      <a:dk1>
        <a:srgbClr val="333333"/>
      </a:dk1>
      <a:lt1>
        <a:srgbClr val="FFFFFF"/>
      </a:lt1>
      <a:dk2>
        <a:srgbClr val="5E6971"/>
      </a:dk2>
      <a:lt2>
        <a:srgbClr val="FFFFFF"/>
      </a:lt2>
      <a:accent1>
        <a:srgbClr val="003359"/>
      </a:accent1>
      <a:accent2>
        <a:srgbClr val="0D73B8"/>
      </a:accent2>
      <a:accent3>
        <a:srgbClr val="009BDB"/>
      </a:accent3>
      <a:accent4>
        <a:srgbClr val="3FCFD5"/>
      </a:accent4>
      <a:accent5>
        <a:srgbClr val="7DC241"/>
      </a:accent5>
      <a:accent6>
        <a:srgbClr val="E5F5FB"/>
      </a:accent6>
      <a:hlink>
        <a:srgbClr val="0076BF"/>
      </a:hlink>
      <a:folHlink>
        <a:srgbClr val="8C348A"/>
      </a:folHlink>
    </a:clrScheme>
    <a:fontScheme name="WSIB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SIB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accent2"/>
        </a:solidFill>
        <a:blipFill rotWithShape="1">
          <a:blip xmlns:r="http://schemas.openxmlformats.org/officeDocument/2006/relationships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SIB_Presentation_20240816" id="{F471E68E-AFB8-7649-8202-9BFE5D483320}" vid="{28484826-D255-CB43-8155-9CE534C022D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212</TotalTime>
  <Words>615</Words>
  <Application>Microsoft Office PowerPoint</Application>
  <PresentationFormat>Widescreen</PresentationFormat>
  <Paragraphs>62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Lucida Grande</vt:lpstr>
      <vt:lpstr>WSIB Presentation 2024</vt:lpstr>
      <vt:lpstr>Schedule 2 – Employer accounts: focus group and online survey</vt:lpstr>
      <vt:lpstr>Background</vt:lpstr>
      <vt:lpstr>Background (cont.)</vt:lpstr>
      <vt:lpstr>Feedback and strategy</vt:lpstr>
      <vt:lpstr>Feedback and strategy – key findings </vt:lpstr>
      <vt:lpstr>Next steps</vt:lpstr>
      <vt:lpstr>PowerPoint Presentation</vt:lpstr>
    </vt:vector>
  </TitlesOfParts>
  <Company>WSIB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Kyle Bactol</dc:creator>
  <cp:lastModifiedBy>Ellen Cools</cp:lastModifiedBy>
  <cp:revision>3</cp:revision>
  <dcterms:created xsi:type="dcterms:W3CDTF">2025-10-23T12:41:27Z</dcterms:created>
  <dcterms:modified xsi:type="dcterms:W3CDTF">2025-11-14T15:46:28Z</dcterms:modified>
</cp:coreProperties>
</file>