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34"/>
  </p:notesMasterIdLst>
  <p:handoutMasterIdLst>
    <p:handoutMasterId r:id="rId35"/>
  </p:handoutMasterIdLst>
  <p:sldIdLst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</p:sldIdLst>
  <p:sldSz cx="10972800" cy="8229600" type="B4JIS"/>
  <p:notesSz cx="6858000" cy="9144000"/>
  <p:defaultTextStyle>
    <a:defPPr>
      <a:defRPr lang="en-US"/>
    </a:defPPr>
    <a:lvl1pPr marL="0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585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171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756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340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2926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511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097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8682" algn="l" defTabSz="109717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6C4C50-CFBE-F04A-B27F-FBFA31BC8763}">
          <p14:sldIdLst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e Zhu" initials="DZ" lastIdx="2" clrIdx="0">
    <p:extLst>
      <p:ext uri="{19B8F6BF-5375-455C-9EA6-DF929625EA0E}">
        <p15:presenceInfo xmlns:p15="http://schemas.microsoft.com/office/powerpoint/2012/main" userId="S-1-5-21-385244701-836922160-9522986-65454" providerId="AD"/>
      </p:ext>
    </p:extLst>
  </p:cmAuthor>
  <p:cmAuthor id="2" name="Terrance D'souza" initials="TD" lastIdx="5" clrIdx="1">
    <p:extLst>
      <p:ext uri="{19B8F6BF-5375-455C-9EA6-DF929625EA0E}">
        <p15:presenceInfo xmlns:p15="http://schemas.microsoft.com/office/powerpoint/2012/main" userId="S-1-5-21-385244701-836922160-9522986-39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399"/>
    <a:srgbClr val="F48083"/>
    <a:srgbClr val="F58B8E"/>
    <a:srgbClr val="7AB800"/>
    <a:srgbClr val="E7F1CC"/>
    <a:srgbClr val="4B4B4B"/>
    <a:srgbClr val="555555"/>
    <a:srgbClr val="646464"/>
    <a:srgbClr val="003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8" autoAdjust="0"/>
    <p:restoredTop sz="95039" autoAdjust="0"/>
  </p:normalViewPr>
  <p:slideViewPr>
    <p:cSldViewPr snapToGrid="0">
      <p:cViewPr varScale="1">
        <p:scale>
          <a:sx n="83" d="100"/>
          <a:sy n="83" d="100"/>
        </p:scale>
        <p:origin x="1032" y="68"/>
      </p:cViewPr>
      <p:guideLst>
        <p:guide orient="horz" pos="2592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48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SRVSCUPD1\PMProd\Yulin\DR\Sch%202%20LTI%20Breakdown\2023-07\Mental%20Health\Working%20-%20Slides%20TM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SRVSCUPD1\PMProd\Yulin\DR\Sch%202%20LTI%20Breakdown\2023-07\Mental%20Health\Working%20-%20Slides%20TMS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RVSCUPD1\PMProd\Yulin\DR\Sch%202%20LTI%20Breakdown\2023-07\Duration%20Normalized%20for%20MSIP\Working%20-%20Non%20Covid%20Duration%20Normalized%20for%20MSIP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RVSCUPD1\PMProd\Yulin\DR\Sch%202%20LTI%20Breakdown\2023-07\Duration%20Normalized%20for%20MSIP\Working%20-%20Non%20Covid%20Duration%20Normalized%20for%20MSIP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S2 Allowed LTIs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240852531042258"/>
          <c:y val="0.13938032925740398"/>
          <c:w val="0.7985013671043929"/>
          <c:h val="0.62539010649146565"/>
        </c:manualLayout>
      </c:layout>
      <c:lineChart>
        <c:grouping val="standard"/>
        <c:varyColors val="0"/>
        <c:ser>
          <c:idx val="0"/>
          <c:order val="0"/>
          <c:tx>
            <c:strRef>
              <c:f>Total!$A$2</c:f>
              <c:strCache>
                <c:ptCount val="1"/>
                <c:pt idx="0">
                  <c:v>S2 LTIs</c:v>
                </c:pt>
              </c:strCache>
            </c:strRef>
          </c:tx>
          <c:spPr>
            <a:ln>
              <a:solidFill>
                <a:srgbClr val="00B050"/>
              </a:solidFill>
              <a:prstDash val="solid"/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  <a:prstDash val="solid"/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0-482A-46C7-AA3F-84EAE2CF5DC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1-482A-46C7-AA3F-84EAE2CF5DC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2-482A-46C7-AA3F-84EAE2CF5DCF}"/>
              </c:ext>
            </c:extLst>
          </c:dPt>
          <c:dPt>
            <c:idx val="8"/>
            <c:marker>
              <c:spPr>
                <a:solidFill>
                  <a:srgbClr val="00B050"/>
                </a:solidFill>
                <a:ln>
                  <a:noFill/>
                  <a:prstDash val="solid"/>
                </a:ln>
              </c:spPr>
            </c:marker>
            <c:bubble3D val="0"/>
            <c:spPr>
              <a:ln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482A-46C7-AA3F-84EAE2CF5DCF}"/>
              </c:ext>
            </c:extLst>
          </c:dPt>
          <c:dPt>
            <c:idx val="9"/>
            <c:marker>
              <c:spPr>
                <a:solidFill>
                  <a:srgbClr val="00B050"/>
                </a:solidFill>
                <a:ln>
                  <a:solidFill>
                    <a:srgbClr val="00B050"/>
                  </a:solidFill>
                  <a:prstDash val="dash"/>
                </a:ln>
              </c:spPr>
            </c:marker>
            <c:bubble3D val="0"/>
            <c:spPr>
              <a:ln>
                <a:solidFill>
                  <a:srgbClr val="00B050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6-482A-46C7-AA3F-84EAE2CF5DCF}"/>
              </c:ext>
            </c:extLst>
          </c:dPt>
          <c:cat>
            <c:strRef>
              <c:f>Total!$D$1:$N$1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YTD 2022</c:v>
                </c:pt>
                <c:pt idx="9">
                  <c:v>YTD 2023</c:v>
                </c:pt>
              </c:strCache>
            </c:strRef>
          </c:cat>
          <c:val>
            <c:numRef>
              <c:f>Total!$D$2:$N$2</c:f>
              <c:numCache>
                <c:formatCode>#,##0</c:formatCode>
                <c:ptCount val="10"/>
                <c:pt idx="0">
                  <c:v>12222</c:v>
                </c:pt>
                <c:pt idx="1">
                  <c:v>11915</c:v>
                </c:pt>
                <c:pt idx="2">
                  <c:v>13505</c:v>
                </c:pt>
                <c:pt idx="3" formatCode="_(* #,##0_);_(* \(#,##0\);_(* &quot;-&quot;??_);_(@_)">
                  <c:v>15156</c:v>
                </c:pt>
                <c:pt idx="4" formatCode="_(* #,##0_);_(* \(#,##0\);_(* &quot;-&quot;??_);_(@_)">
                  <c:v>15321</c:v>
                </c:pt>
                <c:pt idx="5" formatCode="_(* #,##0_);_(* \(#,##0\);_(* &quot;-&quot;??_);_(@_)">
                  <c:v>10741</c:v>
                </c:pt>
                <c:pt idx="6" formatCode="_(* #,##0_);_(* \(#,##0\);_(* &quot;-&quot;??_);_(@_)">
                  <c:v>13203</c:v>
                </c:pt>
                <c:pt idx="7" formatCode="_(* #,##0_);_(* \(#,##0\);_(* &quot;-&quot;??_);_(@_)">
                  <c:v>18007</c:v>
                </c:pt>
                <c:pt idx="8" formatCode="_(* #,##0_);_(* \(#,##0\);_(* &quot;-&quot;??_);_(@_)">
                  <c:v>10767</c:v>
                </c:pt>
                <c:pt idx="9" formatCode="_(* #,##0_);_(* \(#,##0\);_(* &quot;-&quot;??_);_(@_)">
                  <c:v>9492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82A-46C7-AA3F-84EAE2CF5D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685056"/>
        <c:axId val="348686208"/>
      </c:lineChart>
      <c:catAx>
        <c:axId val="34868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8686208"/>
        <c:crosses val="autoZero"/>
        <c:auto val="1"/>
        <c:lblAlgn val="ctr"/>
        <c:lblOffset val="100"/>
        <c:noMultiLvlLbl val="0"/>
      </c:catAx>
      <c:valAx>
        <c:axId val="348686208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3486850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Summary!$A$28</c:f>
              <c:strCache>
                <c:ptCount val="1"/>
                <c:pt idx="0">
                  <c:v>TMS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815-4FC0-8526-2B477E8E4923}"/>
              </c:ext>
            </c:extLst>
          </c:dPt>
          <c:dPt>
            <c:idx val="3"/>
            <c:invertIfNegative val="0"/>
            <c:bubble3D val="0"/>
            <c:spPr>
              <a:ln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0815-4FC0-8526-2B477E8E4923}"/>
              </c:ext>
            </c:extLst>
          </c:dPt>
          <c:cat>
            <c:strRef>
              <c:f>Summary!$C$27:$I$27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Summary!$C$28:$I$28</c:f>
              <c:numCache>
                <c:formatCode>General</c:formatCode>
                <c:ptCount val="7"/>
                <c:pt idx="0">
                  <c:v>440</c:v>
                </c:pt>
                <c:pt idx="1">
                  <c:v>392</c:v>
                </c:pt>
                <c:pt idx="2">
                  <c:v>674</c:v>
                </c:pt>
                <c:pt idx="3">
                  <c:v>752</c:v>
                </c:pt>
                <c:pt idx="4">
                  <c:v>855</c:v>
                </c:pt>
                <c:pt idx="5">
                  <c:v>459</c:v>
                </c:pt>
                <c:pt idx="6">
                  <c:v>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15-4FC0-8526-2B477E8E4923}"/>
            </c:ext>
          </c:extLst>
        </c:ser>
        <c:ser>
          <c:idx val="2"/>
          <c:order val="1"/>
          <c:tx>
            <c:strRef>
              <c:f>Summary!$A$29</c:f>
              <c:strCache>
                <c:ptCount val="1"/>
                <c:pt idx="0">
                  <c:v>PTSD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0815-4FC0-8526-2B477E8E4923}"/>
              </c:ext>
            </c:extLst>
          </c:dPt>
          <c:dPt>
            <c:idx val="3"/>
            <c:invertIfNegative val="0"/>
            <c:bubble3D val="0"/>
            <c:spPr>
              <a:ln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8-0815-4FC0-8526-2B477E8E4923}"/>
              </c:ext>
            </c:extLst>
          </c:dPt>
          <c:cat>
            <c:strRef>
              <c:f>Summary!$C$27:$I$27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Summary!$C$29:$I$29</c:f>
              <c:numCache>
                <c:formatCode>General</c:formatCode>
                <c:ptCount val="7"/>
                <c:pt idx="0">
                  <c:v>794</c:v>
                </c:pt>
                <c:pt idx="1">
                  <c:v>843</c:v>
                </c:pt>
                <c:pt idx="2">
                  <c:v>442</c:v>
                </c:pt>
                <c:pt idx="3">
                  <c:v>599</c:v>
                </c:pt>
                <c:pt idx="4">
                  <c:v>503</c:v>
                </c:pt>
                <c:pt idx="5">
                  <c:v>248</c:v>
                </c:pt>
                <c:pt idx="6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815-4FC0-8526-2B477E8E4923}"/>
            </c:ext>
          </c:extLst>
        </c:ser>
        <c:ser>
          <c:idx val="3"/>
          <c:order val="2"/>
          <c:tx>
            <c:strRef>
              <c:f>Summary!$A$30</c:f>
              <c:strCache>
                <c:ptCount val="1"/>
                <c:pt idx="0">
                  <c:v>CMS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0815-4FC0-8526-2B477E8E4923}"/>
              </c:ext>
            </c:extLst>
          </c:dPt>
          <c:dPt>
            <c:idx val="3"/>
            <c:invertIfNegative val="0"/>
            <c:bubble3D val="0"/>
            <c:spPr>
              <a:ln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D-0815-4FC0-8526-2B477E8E4923}"/>
              </c:ext>
            </c:extLst>
          </c:dPt>
          <c:cat>
            <c:strRef>
              <c:f>Summary!$C$27:$I$27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Summary!$C$30:$I$30</c:f>
              <c:numCache>
                <c:formatCode>General</c:formatCode>
                <c:ptCount val="7"/>
                <c:pt idx="0">
                  <c:v>14</c:v>
                </c:pt>
                <c:pt idx="1">
                  <c:v>15</c:v>
                </c:pt>
                <c:pt idx="2">
                  <c:v>36</c:v>
                </c:pt>
                <c:pt idx="3">
                  <c:v>25</c:v>
                </c:pt>
                <c:pt idx="4">
                  <c:v>24</c:v>
                </c:pt>
                <c:pt idx="5">
                  <c:v>10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815-4FC0-8526-2B477E8E4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324608"/>
        <c:axId val="72326144"/>
        <c:extLst/>
      </c:barChart>
      <c:catAx>
        <c:axId val="7232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2326144"/>
        <c:crosses val="autoZero"/>
        <c:auto val="1"/>
        <c:lblAlgn val="ctr"/>
        <c:lblOffset val="100"/>
        <c:noMultiLvlLbl val="0"/>
      </c:catAx>
      <c:valAx>
        <c:axId val="723261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Claims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723246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LTIs</a:t>
            </a:r>
          </a:p>
        </c:rich>
      </c:tx>
      <c:layout>
        <c:manualLayout>
          <c:xMode val="edge"/>
          <c:yMode val="edge"/>
          <c:x val="0.37033450368009174"/>
          <c:y val="2.0648967551622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92301435384161"/>
          <c:y val="8.0161935477622487E-2"/>
          <c:w val="0.7687568797471237"/>
          <c:h val="0.6001065819811197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Summary!$A$54</c:f>
              <c:strCache>
                <c:ptCount val="1"/>
                <c:pt idx="0">
                  <c:v>15-24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37-45F2-961C-D00B3A7D1AE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37-45F2-961C-D00B3A7D1AE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37-45F2-961C-D00B3A7D1AE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637-45F2-961C-D00B3A7D1AE5}"/>
              </c:ext>
            </c:extLst>
          </c:dPt>
          <c:cat>
            <c:strRef>
              <c:f>Summary!$C$53:$I$53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Summary!$C$54:$I$54</c:f>
              <c:numCache>
                <c:formatCode>General</c:formatCode>
                <c:ptCount val="7"/>
                <c:pt idx="0">
                  <c:v>24</c:v>
                </c:pt>
                <c:pt idx="1">
                  <c:v>17</c:v>
                </c:pt>
                <c:pt idx="2">
                  <c:v>21</c:v>
                </c:pt>
                <c:pt idx="3">
                  <c:v>24</c:v>
                </c:pt>
                <c:pt idx="4">
                  <c:v>48</c:v>
                </c:pt>
                <c:pt idx="5">
                  <c:v>22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637-45F2-961C-D00B3A7D1AE5}"/>
            </c:ext>
          </c:extLst>
        </c:ser>
        <c:ser>
          <c:idx val="2"/>
          <c:order val="1"/>
          <c:tx>
            <c:strRef>
              <c:f>Summary!$A$55</c:f>
              <c:strCache>
                <c:ptCount val="1"/>
                <c:pt idx="0">
                  <c:v>25-44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637-45F2-961C-D00B3A7D1AE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637-45F2-961C-D00B3A7D1AE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637-45F2-961C-D00B3A7D1AE5}"/>
              </c:ext>
            </c:extLst>
          </c:dPt>
          <c:cat>
            <c:strRef>
              <c:f>Summary!$C$53:$I$53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Summary!$C$55:$I$55</c:f>
              <c:numCache>
                <c:formatCode>General</c:formatCode>
                <c:ptCount val="7"/>
                <c:pt idx="0">
                  <c:v>718</c:v>
                </c:pt>
                <c:pt idx="1">
                  <c:v>694</c:v>
                </c:pt>
                <c:pt idx="2">
                  <c:v>666</c:v>
                </c:pt>
                <c:pt idx="3">
                  <c:v>802</c:v>
                </c:pt>
                <c:pt idx="4">
                  <c:v>786</c:v>
                </c:pt>
                <c:pt idx="5">
                  <c:v>409</c:v>
                </c:pt>
                <c:pt idx="6">
                  <c:v>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637-45F2-961C-D00B3A7D1AE5}"/>
            </c:ext>
          </c:extLst>
        </c:ser>
        <c:ser>
          <c:idx val="3"/>
          <c:order val="2"/>
          <c:tx>
            <c:strRef>
              <c:f>Summary!$A$56</c:f>
              <c:strCache>
                <c:ptCount val="1"/>
                <c:pt idx="0">
                  <c:v>45-64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637-45F2-961C-D00B3A7D1AE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D637-45F2-961C-D00B3A7D1AE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D637-45F2-961C-D00B3A7D1AE5}"/>
              </c:ext>
            </c:extLst>
          </c:dPt>
          <c:cat>
            <c:strRef>
              <c:f>Summary!$C$53:$I$53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Summary!$C$56:$I$56</c:f>
              <c:numCache>
                <c:formatCode>General</c:formatCode>
                <c:ptCount val="7"/>
                <c:pt idx="0">
                  <c:v>496</c:v>
                </c:pt>
                <c:pt idx="1">
                  <c:v>533</c:v>
                </c:pt>
                <c:pt idx="2">
                  <c:v>457</c:v>
                </c:pt>
                <c:pt idx="3">
                  <c:v>542</c:v>
                </c:pt>
                <c:pt idx="4">
                  <c:v>540</c:v>
                </c:pt>
                <c:pt idx="5">
                  <c:v>282</c:v>
                </c:pt>
                <c:pt idx="6">
                  <c:v>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637-45F2-961C-D00B3A7D1AE5}"/>
            </c:ext>
          </c:extLst>
        </c:ser>
        <c:ser>
          <c:idx val="4"/>
          <c:order val="3"/>
          <c:tx>
            <c:strRef>
              <c:f>Summary!$A$57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D637-45F2-961C-D00B3A7D1AE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D637-45F2-961C-D00B3A7D1AE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37-45F2-961C-D00B3A7D1AE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37-45F2-961C-D00B3A7D1AE5}"/>
              </c:ext>
            </c:extLst>
          </c:dPt>
          <c:cat>
            <c:strRef>
              <c:f>Summary!$C$53:$I$53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Summary!$C$57:$I$57</c:f>
              <c:numCache>
                <c:formatCode>General</c:formatCode>
                <c:ptCount val="7"/>
                <c:pt idx="0">
                  <c:v>10</c:v>
                </c:pt>
                <c:pt idx="1">
                  <c:v>6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4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D637-45F2-961C-D00B3A7D1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169728"/>
        <c:axId val="72175616"/>
      </c:barChart>
      <c:catAx>
        <c:axId val="7216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75616"/>
        <c:crosses val="autoZero"/>
        <c:auto val="1"/>
        <c:lblAlgn val="ctr"/>
        <c:lblOffset val="100"/>
        <c:noMultiLvlLbl val="0"/>
      </c:catAx>
      <c:valAx>
        <c:axId val="7217561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69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LTIs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48197786935825"/>
          <c:y val="0.1524646186028443"/>
          <c:w val="0.8480288030294556"/>
          <c:h val="0.52732138096651526"/>
        </c:manualLayout>
      </c:layout>
      <c:barChart>
        <c:barDir val="col"/>
        <c:grouping val="percentStacked"/>
        <c:varyColors val="0"/>
        <c:ser>
          <c:idx val="1"/>
          <c:order val="0"/>
          <c:tx>
            <c:strRef>
              <c:f>Summary!$A$61</c:f>
              <c:strCache>
                <c:ptCount val="1"/>
                <c:pt idx="0">
                  <c:v>15-24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EDA-406C-9245-2FE750BC208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EDA-406C-9245-2FE750BC208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EDA-406C-9245-2FE750BC208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EDA-406C-9245-2FE750BC2085}"/>
              </c:ext>
            </c:extLst>
          </c:dPt>
          <c:cat>
            <c:strRef>
              <c:f>Summary!$C$60:$I$60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Summary!$C$61:$I$61</c:f>
              <c:numCache>
                <c:formatCode>0%</c:formatCode>
                <c:ptCount val="7"/>
                <c:pt idx="0">
                  <c:v>1.9230769230769232E-2</c:v>
                </c:pt>
                <c:pt idx="1">
                  <c:v>1.3599999999999999E-2</c:v>
                </c:pt>
                <c:pt idx="2">
                  <c:v>1.8229166666666668E-2</c:v>
                </c:pt>
                <c:pt idx="3">
                  <c:v>1.7441860465116279E-2</c:v>
                </c:pt>
                <c:pt idx="4">
                  <c:v>3.4732272069464547E-2</c:v>
                </c:pt>
                <c:pt idx="5">
                  <c:v>3.0683403068340307E-2</c:v>
                </c:pt>
                <c:pt idx="6">
                  <c:v>2.2004889975550123E-2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DA-406C-9245-2FE750BC2085}"/>
            </c:ext>
          </c:extLst>
        </c:ser>
        <c:ser>
          <c:idx val="2"/>
          <c:order val="1"/>
          <c:tx>
            <c:strRef>
              <c:f>Summary!$A$62</c:f>
              <c:strCache>
                <c:ptCount val="1"/>
                <c:pt idx="0">
                  <c:v>25-44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EDA-406C-9245-2FE750BC208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EDA-406C-9245-2FE750BC208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EDA-406C-9245-2FE750BC208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EDA-406C-9245-2FE750BC2085}"/>
              </c:ext>
            </c:extLst>
          </c:dPt>
          <c:cat>
            <c:strRef>
              <c:f>Summary!$C$60:$I$60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Summary!$C$62:$I$62</c:f>
              <c:numCache>
                <c:formatCode>0%</c:formatCode>
                <c:ptCount val="7"/>
                <c:pt idx="0">
                  <c:v>0.57532051282051277</c:v>
                </c:pt>
                <c:pt idx="1">
                  <c:v>0.55520000000000003</c:v>
                </c:pt>
                <c:pt idx="2">
                  <c:v>0.578125</c:v>
                </c:pt>
                <c:pt idx="3">
                  <c:v>0.58284883720930236</c:v>
                </c:pt>
                <c:pt idx="4">
                  <c:v>0.56874095513748191</c:v>
                </c:pt>
                <c:pt idx="5">
                  <c:v>0.57043235704323569</c:v>
                </c:pt>
                <c:pt idx="6">
                  <c:v>0.57334963325183375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EDA-406C-9245-2FE750BC2085}"/>
            </c:ext>
          </c:extLst>
        </c:ser>
        <c:ser>
          <c:idx val="3"/>
          <c:order val="2"/>
          <c:tx>
            <c:strRef>
              <c:f>Summary!$A$63</c:f>
              <c:strCache>
                <c:ptCount val="1"/>
                <c:pt idx="0">
                  <c:v>45-64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EDA-406C-9245-2FE750BC208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EDA-406C-9245-2FE750BC208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EDA-406C-9245-2FE750BC208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CEDA-406C-9245-2FE750BC2085}"/>
              </c:ext>
            </c:extLst>
          </c:dPt>
          <c:cat>
            <c:strRef>
              <c:f>Summary!$C$60:$I$60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Summary!$C$63:$I$63</c:f>
              <c:numCache>
                <c:formatCode>0%</c:formatCode>
                <c:ptCount val="7"/>
                <c:pt idx="0">
                  <c:v>0.39743589743589741</c:v>
                </c:pt>
                <c:pt idx="1">
                  <c:v>0.4264</c:v>
                </c:pt>
                <c:pt idx="2">
                  <c:v>0.3967013888888889</c:v>
                </c:pt>
                <c:pt idx="3">
                  <c:v>0.39389534883720928</c:v>
                </c:pt>
                <c:pt idx="4">
                  <c:v>0.3907380607814761</c:v>
                </c:pt>
                <c:pt idx="5">
                  <c:v>0.39330543933054396</c:v>
                </c:pt>
                <c:pt idx="6">
                  <c:v>0.39486552567237165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EDA-406C-9245-2FE750BC2085}"/>
            </c:ext>
          </c:extLst>
        </c:ser>
        <c:ser>
          <c:idx val="4"/>
          <c:order val="3"/>
          <c:tx>
            <c:strRef>
              <c:f>Summary!$A$64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CEDA-406C-9245-2FE750BC208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CEDA-406C-9245-2FE750BC208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CEDA-406C-9245-2FE750BC208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CEDA-406C-9245-2FE750BC2085}"/>
              </c:ext>
            </c:extLst>
          </c:dPt>
          <c:cat>
            <c:strRef>
              <c:f>Summary!$C$60:$I$60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Summary!$C$64:$I$64</c:f>
              <c:numCache>
                <c:formatCode>0%</c:formatCode>
                <c:ptCount val="7"/>
                <c:pt idx="0">
                  <c:v>8.0128205128205121E-3</c:v>
                </c:pt>
                <c:pt idx="1">
                  <c:v>4.7999999999999996E-3</c:v>
                </c:pt>
                <c:pt idx="2">
                  <c:v>6.9444444444444441E-3</c:v>
                </c:pt>
                <c:pt idx="3">
                  <c:v>5.8139534883720929E-3</c:v>
                </c:pt>
                <c:pt idx="4">
                  <c:v>5.7887120115774236E-3</c:v>
                </c:pt>
                <c:pt idx="5">
                  <c:v>5.5788005578800556E-3</c:v>
                </c:pt>
                <c:pt idx="6">
                  <c:v>9.7799511002444987E-3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CEDA-406C-9245-2FE750BC2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2112000"/>
        <c:axId val="72113536"/>
      </c:barChart>
      <c:catAx>
        <c:axId val="72112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13536"/>
        <c:crosses val="autoZero"/>
        <c:auto val="1"/>
        <c:lblAlgn val="ctr"/>
        <c:lblOffset val="100"/>
        <c:noMultiLvlLbl val="0"/>
      </c:catAx>
      <c:valAx>
        <c:axId val="72113536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120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By Age</a:t>
            </a:r>
            <a:r>
              <a:rPr lang="en-US" baseline="0"/>
              <a:t> Group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A6-406C-A93A-4B11BA1B2F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A6-406C-A93A-4B11BA1B2F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A6-406C-A93A-4B11BA1B2F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A6-406C-A93A-4B11BA1B2F5F}"/>
              </c:ext>
            </c:extLst>
          </c:dPt>
          <c:dLbls>
            <c:dLbl>
              <c:idx val="0"/>
              <c:layout>
                <c:manualLayout>
                  <c:x val="6.3539462998744353E-3"/>
                  <c:y val="9.301910177894430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A6-406C-A93A-4B11BA1B2F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Sheet2!$D$38:$D$41</c:f>
              <c:strCache>
                <c:ptCount val="4"/>
                <c:pt idx="0">
                  <c:v>15-24</c:v>
                </c:pt>
                <c:pt idx="1">
                  <c:v>25-44</c:v>
                </c:pt>
                <c:pt idx="2">
                  <c:v>45-64</c:v>
                </c:pt>
                <c:pt idx="3">
                  <c:v>65+</c:v>
                </c:pt>
              </c:strCache>
            </c:strRef>
          </c:cat>
          <c:val>
            <c:numRef>
              <c:f>Sheet2!$E$38:$E$41</c:f>
              <c:numCache>
                <c:formatCode>General</c:formatCode>
                <c:ptCount val="4"/>
                <c:pt idx="0">
                  <c:v>394</c:v>
                </c:pt>
                <c:pt idx="1">
                  <c:v>6134</c:v>
                </c:pt>
                <c:pt idx="2">
                  <c:v>5194</c:v>
                </c:pt>
                <c:pt idx="3">
                  <c:v>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A6-406C-A93A-4B11BA1B2F5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93265993265994"/>
          <c:y val="6.802163814030289E-2"/>
          <c:w val="0.79905555555555552"/>
          <c:h val="0.63494215079319616"/>
        </c:manualLayout>
      </c:layout>
      <c:lineChart>
        <c:grouping val="standard"/>
        <c:varyColors val="0"/>
        <c:ser>
          <c:idx val="1"/>
          <c:order val="0"/>
          <c:tx>
            <c:strRef>
              <c:f>Age!$B$3</c:f>
              <c:strCache>
                <c:ptCount val="1"/>
                <c:pt idx="0">
                  <c:v>15-24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ln>
                <a:solidFill>
                  <a:schemeClr val="accent2"/>
                </a:solidFill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0-ADD9-4B42-B2BE-384371807F5F}"/>
              </c:ext>
            </c:extLst>
          </c:dPt>
          <c:dPt>
            <c:idx val="6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  <a:prstDash val="solid"/>
                </a:ln>
              </c:spPr>
            </c:marker>
            <c:bubble3D val="0"/>
            <c:spPr>
              <a:ln>
                <a:solidFill>
                  <a:srgbClr val="C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ADD9-4B42-B2BE-384371807F5F}"/>
              </c:ext>
            </c:extLst>
          </c:dPt>
          <c:dPt>
            <c:idx val="7"/>
            <c:marker>
              <c:spPr>
                <a:ln>
                  <a:noFill/>
                  <a:prstDash val="dash"/>
                </a:ln>
              </c:spPr>
            </c:marker>
            <c:bubble3D val="0"/>
            <c:spPr>
              <a:ln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4-ADD9-4B42-B2BE-384371807F5F}"/>
              </c:ext>
            </c:extLst>
          </c:dPt>
          <c:dPt>
            <c:idx val="8"/>
            <c:bubble3D val="0"/>
            <c:spPr>
              <a:ln>
                <a:solidFill>
                  <a:schemeClr val="accent2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6-ADD9-4B42-B2BE-384371807F5F}"/>
              </c:ext>
            </c:extLst>
          </c:dPt>
          <c:cat>
            <c:strRef>
              <c:f>Age!$F$2:$O$2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YTD 2022</c:v>
                </c:pt>
                <c:pt idx="8">
                  <c:v>YTD 2023</c:v>
                </c:pt>
              </c:strCache>
            </c:strRef>
          </c:cat>
          <c:val>
            <c:numRef>
              <c:f>Age!$F$3:$O$3</c:f>
              <c:numCache>
                <c:formatCode>0%</c:formatCode>
                <c:ptCount val="9"/>
                <c:pt idx="0">
                  <c:v>4.162776221599751E-2</c:v>
                </c:pt>
                <c:pt idx="1">
                  <c:v>4.4576082932247317E-2</c:v>
                </c:pt>
                <c:pt idx="2">
                  <c:v>4.2821324887833197E-2</c:v>
                </c:pt>
                <c:pt idx="3">
                  <c:v>4.1903270021539103E-2</c:v>
                </c:pt>
                <c:pt idx="4">
                  <c:v>3.4447444372032399E-2</c:v>
                </c:pt>
                <c:pt idx="5">
                  <c:v>4.1884420207528597E-2</c:v>
                </c:pt>
                <c:pt idx="6">
                  <c:v>4.1706003220969602E-2</c:v>
                </c:pt>
                <c:pt idx="7">
                  <c:v>3.5850283272963697E-2</c:v>
                </c:pt>
                <c:pt idx="8">
                  <c:v>4.4669195111672999E-2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DD9-4B42-B2BE-384371807F5F}"/>
            </c:ext>
          </c:extLst>
        </c:ser>
        <c:ser>
          <c:idx val="2"/>
          <c:order val="1"/>
          <c:tx>
            <c:strRef>
              <c:f>Age!$B$4</c:f>
              <c:strCache>
                <c:ptCount val="1"/>
                <c:pt idx="0">
                  <c:v>25-44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dPt>
            <c:idx val="5"/>
            <c:marker>
              <c:spPr>
                <a:ln>
                  <a:solidFill>
                    <a:schemeClr val="accent3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ADD9-4B42-B2BE-384371807F5F}"/>
              </c:ext>
            </c:extLst>
          </c:dPt>
          <c:dPt>
            <c:idx val="6"/>
            <c:marker>
              <c:spPr>
                <a:ln>
                  <a:solidFill>
                    <a:schemeClr val="accent3"/>
                  </a:solidFill>
                  <a:prstDash val="solid"/>
                </a:ln>
              </c:spPr>
            </c:marker>
            <c:bubble3D val="0"/>
            <c:spPr>
              <a:ln>
                <a:solidFill>
                  <a:schemeClr val="accent3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ADD9-4B42-B2BE-384371807F5F}"/>
              </c:ext>
            </c:extLst>
          </c:dPt>
          <c:dPt>
            <c:idx val="7"/>
            <c:marker>
              <c:spPr>
                <a:ln>
                  <a:noFill/>
                  <a:prstDash val="dash"/>
                </a:ln>
              </c:spPr>
            </c:marker>
            <c:bubble3D val="0"/>
            <c:spPr>
              <a:ln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C-ADD9-4B42-B2BE-384371807F5F}"/>
              </c:ext>
            </c:extLst>
          </c:dPt>
          <c:dPt>
            <c:idx val="8"/>
            <c:bubble3D val="0"/>
            <c:spPr>
              <a:ln>
                <a:solidFill>
                  <a:schemeClr val="accent3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E-ADD9-4B42-B2BE-384371807F5F}"/>
              </c:ext>
            </c:extLst>
          </c:dPt>
          <c:cat>
            <c:strRef>
              <c:f>Age!$F$2:$O$2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YTD 2022</c:v>
                </c:pt>
                <c:pt idx="8">
                  <c:v>YTD 2023</c:v>
                </c:pt>
              </c:strCache>
            </c:strRef>
          </c:cat>
          <c:val>
            <c:numRef>
              <c:f>Age!$F$4:$O$4</c:f>
              <c:numCache>
                <c:formatCode>0%</c:formatCode>
                <c:ptCount val="9"/>
                <c:pt idx="0">
                  <c:v>0.4377528789293495</c:v>
                </c:pt>
                <c:pt idx="1">
                  <c:v>0.44576082932247318</c:v>
                </c:pt>
                <c:pt idx="2">
                  <c:v>0.45091053048297702</c:v>
                </c:pt>
                <c:pt idx="3">
                  <c:v>0.44892631029306201</c:v>
                </c:pt>
                <c:pt idx="4">
                  <c:v>0.46531980262545403</c:v>
                </c:pt>
                <c:pt idx="5">
                  <c:v>0.47799742482769098</c:v>
                </c:pt>
                <c:pt idx="6">
                  <c:v>0.47814738712722799</c:v>
                </c:pt>
                <c:pt idx="7">
                  <c:v>0.47729172471440501</c:v>
                </c:pt>
                <c:pt idx="8">
                  <c:v>0.47587442056468598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DD9-4B42-B2BE-384371807F5F}"/>
            </c:ext>
          </c:extLst>
        </c:ser>
        <c:ser>
          <c:idx val="3"/>
          <c:order val="2"/>
          <c:tx>
            <c:strRef>
              <c:f>Age!$B$5</c:f>
              <c:strCache>
                <c:ptCount val="1"/>
                <c:pt idx="0">
                  <c:v>45-64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pPr>
              <a:ln>
                <a:solidFill>
                  <a:schemeClr val="accent4"/>
                </a:solidFill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0-ADD9-4B42-B2BE-384371807F5F}"/>
              </c:ext>
            </c:extLst>
          </c:dPt>
          <c:dPt>
            <c:idx val="6"/>
            <c:bubble3D val="0"/>
            <c:spPr>
              <a:ln>
                <a:solidFill>
                  <a:schemeClr val="accent4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ADD9-4B42-B2BE-384371807F5F}"/>
              </c:ext>
            </c:extLst>
          </c:dPt>
          <c:dPt>
            <c:idx val="7"/>
            <c:bubble3D val="0"/>
            <c:spPr>
              <a:ln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4-ADD9-4B42-B2BE-384371807F5F}"/>
              </c:ext>
            </c:extLst>
          </c:dPt>
          <c:dPt>
            <c:idx val="8"/>
            <c:bubble3D val="0"/>
            <c:spPr>
              <a:ln>
                <a:solidFill>
                  <a:schemeClr val="accent4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6-ADD9-4B42-B2BE-384371807F5F}"/>
              </c:ext>
            </c:extLst>
          </c:dPt>
          <c:cat>
            <c:strRef>
              <c:f>Age!$F$2:$O$2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YTD 2022</c:v>
                </c:pt>
                <c:pt idx="8">
                  <c:v>YTD 2023</c:v>
                </c:pt>
              </c:strCache>
            </c:strRef>
          </c:cat>
          <c:val>
            <c:numRef>
              <c:f>Age!$F$5:$O$5</c:f>
              <c:numCache>
                <c:formatCode>0%</c:formatCode>
                <c:ptCount val="9"/>
                <c:pt idx="0">
                  <c:v>0.50140056022408963</c:v>
                </c:pt>
                <c:pt idx="1">
                  <c:v>0.48952239911144019</c:v>
                </c:pt>
                <c:pt idx="2">
                  <c:v>0.48178939034045898</c:v>
                </c:pt>
                <c:pt idx="3">
                  <c:v>0.48306246328568597</c:v>
                </c:pt>
                <c:pt idx="4">
                  <c:v>0.47537473233404698</c:v>
                </c:pt>
                <c:pt idx="5">
                  <c:v>0.45527531621601203</c:v>
                </c:pt>
                <c:pt idx="6">
                  <c:v>0.45360137724218402</c:v>
                </c:pt>
                <c:pt idx="7">
                  <c:v>0.46020247051174901</c:v>
                </c:pt>
                <c:pt idx="8">
                  <c:v>0.45006321112515801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ADD9-4B42-B2BE-384371807F5F}"/>
            </c:ext>
          </c:extLst>
        </c:ser>
        <c:ser>
          <c:idx val="4"/>
          <c:order val="3"/>
          <c:tx>
            <c:strRef>
              <c:f>Age!$B$6</c:f>
              <c:strCache>
                <c:ptCount val="1"/>
                <c:pt idx="0">
                  <c:v>65+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pPr>
              <a:ln>
                <a:solidFill>
                  <a:schemeClr val="accent5"/>
                </a:solidFill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8-ADD9-4B42-B2BE-384371807F5F}"/>
              </c:ext>
            </c:extLst>
          </c:dPt>
          <c:dPt>
            <c:idx val="6"/>
            <c:marker>
              <c:spPr>
                <a:ln>
                  <a:solidFill>
                    <a:schemeClr val="accent5"/>
                  </a:solidFill>
                  <a:prstDash val="solid"/>
                </a:ln>
              </c:spPr>
            </c:marker>
            <c:bubble3D val="0"/>
            <c:spPr>
              <a:ln>
                <a:solidFill>
                  <a:schemeClr val="accent5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A-ADD9-4B42-B2BE-384371807F5F}"/>
              </c:ext>
            </c:extLst>
          </c:dPt>
          <c:dPt>
            <c:idx val="7"/>
            <c:marker>
              <c:spPr>
                <a:ln>
                  <a:solidFill>
                    <a:schemeClr val="accent5"/>
                  </a:solidFill>
                  <a:prstDash val="dash"/>
                </a:ln>
              </c:spPr>
            </c:marker>
            <c:bubble3D val="0"/>
            <c:spPr>
              <a:ln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C-ADD9-4B42-B2BE-384371807F5F}"/>
              </c:ext>
            </c:extLst>
          </c:dPt>
          <c:dPt>
            <c:idx val="8"/>
            <c:bubble3D val="0"/>
            <c:spPr>
              <a:ln>
                <a:solidFill>
                  <a:schemeClr val="accent5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E-ADD9-4B42-B2BE-384371807F5F}"/>
              </c:ext>
            </c:extLst>
          </c:dPt>
          <c:cat>
            <c:strRef>
              <c:f>Age!$F$2:$O$2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YTD 2022</c:v>
                </c:pt>
                <c:pt idx="8">
                  <c:v>YTD 2023</c:v>
                </c:pt>
              </c:strCache>
            </c:strRef>
          </c:cat>
          <c:val>
            <c:numRef>
              <c:f>Age!$F$6:$O$6</c:f>
              <c:numCache>
                <c:formatCode>0%</c:formatCode>
                <c:ptCount val="9"/>
                <c:pt idx="0">
                  <c:v>1.8907563025210083E-2</c:v>
                </c:pt>
                <c:pt idx="1">
                  <c:v>1.9992595335061088E-2</c:v>
                </c:pt>
                <c:pt idx="2">
                  <c:v>2.4412773818949601E-2</c:v>
                </c:pt>
                <c:pt idx="3">
                  <c:v>2.5846876835715699E-2</c:v>
                </c:pt>
                <c:pt idx="4">
                  <c:v>2.48580206684666E-2</c:v>
                </c:pt>
                <c:pt idx="5">
                  <c:v>2.4842838748769198E-2</c:v>
                </c:pt>
                <c:pt idx="6">
                  <c:v>2.6434164491586601E-2</c:v>
                </c:pt>
                <c:pt idx="7">
                  <c:v>2.6562645119346199E-2</c:v>
                </c:pt>
                <c:pt idx="8">
                  <c:v>2.9393173198482898E-2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ADD9-4B42-B2BE-384371807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235008"/>
        <c:axId val="106236544"/>
      </c:lineChart>
      <c:catAx>
        <c:axId val="10623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6236544"/>
        <c:crosses val="autoZero"/>
        <c:auto val="1"/>
        <c:lblAlgn val="ctr"/>
        <c:lblOffset val="100"/>
        <c:noMultiLvlLbl val="0"/>
      </c:catAx>
      <c:valAx>
        <c:axId val="106236544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1062350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556499516507808"/>
          <c:y val="2.7780630682034312E-2"/>
          <c:w val="0.8018333333333334"/>
          <c:h val="0.63494215079319616"/>
        </c:manualLayout>
      </c:layout>
      <c:lineChart>
        <c:grouping val="standard"/>
        <c:varyColors val="0"/>
        <c:ser>
          <c:idx val="1"/>
          <c:order val="0"/>
          <c:tx>
            <c:strRef>
              <c:f>Age!$B$12</c:f>
              <c:strCache>
                <c:ptCount val="1"/>
                <c:pt idx="0">
                  <c:v>15-24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ln>
                <a:solidFill>
                  <a:schemeClr val="accent2"/>
                </a:solidFill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0-BB7B-4D3E-B4E4-D0C6013902CE}"/>
              </c:ext>
            </c:extLst>
          </c:dPt>
          <c:dPt>
            <c:idx val="6"/>
            <c:marker>
              <c:spPr>
                <a:ln>
                  <a:noFill/>
                  <a:prstDash val="solid"/>
                </a:ln>
              </c:spPr>
            </c:marker>
            <c:bubble3D val="0"/>
            <c:spPr>
              <a:ln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BB7B-4D3E-B4E4-D0C6013902CE}"/>
              </c:ext>
            </c:extLst>
          </c:dPt>
          <c:dPt>
            <c:idx val="7"/>
            <c:marker>
              <c:spPr>
                <a:ln>
                  <a:noFill/>
                  <a:prstDash val="dash"/>
                </a:ln>
              </c:spPr>
            </c:marker>
            <c:bubble3D val="0"/>
            <c:spPr>
              <a:ln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4-BB7B-4D3E-B4E4-D0C6013902CE}"/>
              </c:ext>
            </c:extLst>
          </c:dPt>
          <c:dPt>
            <c:idx val="8"/>
            <c:bubble3D val="0"/>
            <c:spPr>
              <a:ln>
                <a:solidFill>
                  <a:schemeClr val="accent2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6-BB7B-4D3E-B4E4-D0C6013902CE}"/>
              </c:ext>
            </c:extLst>
          </c:dPt>
          <c:cat>
            <c:strRef>
              <c:f>Age!$F$11:$O$11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YTD 2022</c:v>
                </c:pt>
                <c:pt idx="8">
                  <c:v>YTD 2023</c:v>
                </c:pt>
              </c:strCache>
            </c:strRef>
          </c:cat>
          <c:val>
            <c:numRef>
              <c:f>Age!$F$12:$O$12</c:f>
              <c:numCache>
                <c:formatCode>_(* #,##0_);_(* \(#,##0\);_(* "-"??_);_(@_)</c:formatCode>
                <c:ptCount val="9"/>
                <c:pt idx="0">
                  <c:v>535</c:v>
                </c:pt>
                <c:pt idx="1">
                  <c:v>602</c:v>
                </c:pt>
                <c:pt idx="2">
                  <c:v>649</c:v>
                </c:pt>
                <c:pt idx="3">
                  <c:v>642</c:v>
                </c:pt>
                <c:pt idx="4">
                  <c:v>370</c:v>
                </c:pt>
                <c:pt idx="5">
                  <c:v>553</c:v>
                </c:pt>
                <c:pt idx="6">
                  <c:v>751</c:v>
                </c:pt>
                <c:pt idx="7">
                  <c:v>386</c:v>
                </c:pt>
                <c:pt idx="8">
                  <c:v>424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B7B-4D3E-B4E4-D0C6013902CE}"/>
            </c:ext>
          </c:extLst>
        </c:ser>
        <c:ser>
          <c:idx val="2"/>
          <c:order val="1"/>
          <c:tx>
            <c:strRef>
              <c:f>Age!$B$13</c:f>
              <c:strCache>
                <c:ptCount val="1"/>
                <c:pt idx="0">
                  <c:v>25-44</c:v>
                </c:pt>
              </c:strCache>
            </c:strRef>
          </c:tx>
          <c:spPr>
            <a:ln>
              <a:solidFill>
                <a:schemeClr val="accent3"/>
              </a:solidFill>
              <a:prstDash val="solid"/>
            </a:ln>
          </c:spPr>
          <c:marker>
            <c:spPr>
              <a:ln>
                <a:solidFill>
                  <a:schemeClr val="accent3"/>
                </a:solidFill>
                <a:prstDash val="solid"/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8-BB7B-4D3E-B4E4-D0C6013902CE}"/>
              </c:ext>
            </c:extLst>
          </c:dPt>
          <c:dPt>
            <c:idx val="6"/>
            <c:marker>
              <c:spPr>
                <a:ln>
                  <a:noFill/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BB7B-4D3E-B4E4-D0C6013902CE}"/>
              </c:ext>
            </c:extLst>
          </c:dPt>
          <c:dPt>
            <c:idx val="7"/>
            <c:marker>
              <c:spPr>
                <a:ln>
                  <a:noFill/>
                  <a:prstDash val="dash"/>
                </a:ln>
              </c:spPr>
            </c:marker>
            <c:bubble3D val="0"/>
            <c:spPr>
              <a:ln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B-BB7B-4D3E-B4E4-D0C6013902CE}"/>
              </c:ext>
            </c:extLst>
          </c:dPt>
          <c:dPt>
            <c:idx val="8"/>
            <c:marker>
              <c:spPr>
                <a:ln>
                  <a:solidFill>
                    <a:schemeClr val="accent3"/>
                  </a:solidFill>
                  <a:prstDash val="dash"/>
                </a:ln>
              </c:spPr>
            </c:marker>
            <c:bubble3D val="0"/>
            <c:spPr>
              <a:ln>
                <a:solidFill>
                  <a:schemeClr val="accent3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D-BB7B-4D3E-B4E4-D0C6013902CE}"/>
              </c:ext>
            </c:extLst>
          </c:dPt>
          <c:cat>
            <c:strRef>
              <c:f>Age!$F$11:$O$11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YTD 2022</c:v>
                </c:pt>
                <c:pt idx="8">
                  <c:v>YTD 2023</c:v>
                </c:pt>
              </c:strCache>
            </c:strRef>
          </c:cat>
          <c:val>
            <c:numRef>
              <c:f>Age!$F$13:$O$13</c:f>
              <c:numCache>
                <c:formatCode>_(* #,##0_);_(* \(#,##0\);_(* "-"??_);_(@_)</c:formatCode>
                <c:ptCount val="9"/>
                <c:pt idx="0">
                  <c:v>5626</c:v>
                </c:pt>
                <c:pt idx="1">
                  <c:v>6020</c:v>
                </c:pt>
                <c:pt idx="2">
                  <c:v>6834</c:v>
                </c:pt>
                <c:pt idx="3">
                  <c:v>6878</c:v>
                </c:pt>
                <c:pt idx="4">
                  <c:v>4998</c:v>
                </c:pt>
                <c:pt idx="5">
                  <c:v>6311</c:v>
                </c:pt>
                <c:pt idx="6">
                  <c:v>8610</c:v>
                </c:pt>
                <c:pt idx="7">
                  <c:v>5139</c:v>
                </c:pt>
                <c:pt idx="8">
                  <c:v>4517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BB7B-4D3E-B4E4-D0C6013902CE}"/>
            </c:ext>
          </c:extLst>
        </c:ser>
        <c:ser>
          <c:idx val="3"/>
          <c:order val="2"/>
          <c:tx>
            <c:strRef>
              <c:f>Age!$B$14</c:f>
              <c:strCache>
                <c:ptCount val="1"/>
                <c:pt idx="0">
                  <c:v>45-64</c:v>
                </c:pt>
              </c:strCache>
            </c:strRef>
          </c:tx>
          <c:spPr>
            <a:ln>
              <a:solidFill>
                <a:schemeClr val="accent4"/>
              </a:solidFill>
              <a:prstDash val="solid"/>
            </a:ln>
          </c:spPr>
          <c:marker>
            <c:spPr>
              <a:ln>
                <a:prstDash val="solid"/>
              </a:ln>
            </c:spPr>
          </c:marker>
          <c:dPt>
            <c:idx val="5"/>
            <c:marker>
              <c:spPr>
                <a:ln>
                  <a:solidFill>
                    <a:schemeClr val="accent4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BB7B-4D3E-B4E4-D0C6013902CE}"/>
              </c:ext>
            </c:extLst>
          </c:dPt>
          <c:dPt>
            <c:idx val="6"/>
            <c:marker>
              <c:spPr>
                <a:ln>
                  <a:solidFill>
                    <a:schemeClr val="accent4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BB7B-4D3E-B4E4-D0C6013902CE}"/>
              </c:ext>
            </c:extLst>
          </c:dPt>
          <c:dPt>
            <c:idx val="7"/>
            <c:marker>
              <c:spPr>
                <a:ln>
                  <a:prstDash val="dash"/>
                </a:ln>
              </c:spPr>
            </c:marker>
            <c:bubble3D val="0"/>
            <c:spPr>
              <a:ln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2-BB7B-4D3E-B4E4-D0C6013902CE}"/>
              </c:ext>
            </c:extLst>
          </c:dPt>
          <c:dPt>
            <c:idx val="8"/>
            <c:marker>
              <c:spPr>
                <a:ln>
                  <a:prstDash val="dash"/>
                </a:ln>
              </c:spPr>
            </c:marker>
            <c:bubble3D val="0"/>
            <c:spPr>
              <a:ln>
                <a:solidFill>
                  <a:schemeClr val="accent4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4-BB7B-4D3E-B4E4-D0C6013902CE}"/>
              </c:ext>
            </c:extLst>
          </c:dPt>
          <c:cat>
            <c:strRef>
              <c:f>Age!$F$11:$O$11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YTD 2022</c:v>
                </c:pt>
                <c:pt idx="8">
                  <c:v>YTD 2023</c:v>
                </c:pt>
              </c:strCache>
            </c:strRef>
          </c:cat>
          <c:val>
            <c:numRef>
              <c:f>Age!$F$14:$O$14</c:f>
              <c:numCache>
                <c:formatCode>_(* #,##0_);_(* \(#,##0\);_(* "-"??_);_(@_)</c:formatCode>
                <c:ptCount val="9"/>
                <c:pt idx="0">
                  <c:v>6444</c:v>
                </c:pt>
                <c:pt idx="1">
                  <c:v>6611</c:v>
                </c:pt>
                <c:pt idx="2">
                  <c:v>7302</c:v>
                </c:pt>
                <c:pt idx="3">
                  <c:v>7401</c:v>
                </c:pt>
                <c:pt idx="4">
                  <c:v>5106</c:v>
                </c:pt>
                <c:pt idx="5">
                  <c:v>6011</c:v>
                </c:pt>
                <c:pt idx="6">
                  <c:v>8168</c:v>
                </c:pt>
                <c:pt idx="7">
                  <c:v>4955</c:v>
                </c:pt>
                <c:pt idx="8">
                  <c:v>4272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BB7B-4D3E-B4E4-D0C6013902CE}"/>
            </c:ext>
          </c:extLst>
        </c:ser>
        <c:ser>
          <c:idx val="4"/>
          <c:order val="3"/>
          <c:tx>
            <c:strRef>
              <c:f>Age!$B$15</c:f>
              <c:strCache>
                <c:ptCount val="1"/>
                <c:pt idx="0">
                  <c:v>65+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pPr>
              <a:ln>
                <a:solidFill>
                  <a:schemeClr val="accent5"/>
                </a:solidFill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6-BB7B-4D3E-B4E4-D0C6013902CE}"/>
              </c:ext>
            </c:extLst>
          </c:dPt>
          <c:dPt>
            <c:idx val="6"/>
            <c:marker>
              <c:spPr>
                <a:ln>
                  <a:solidFill>
                    <a:schemeClr val="accent5"/>
                  </a:solidFill>
                  <a:prstDash val="solid"/>
                </a:ln>
              </c:spPr>
            </c:marker>
            <c:bubble3D val="0"/>
            <c:spPr>
              <a:ln>
                <a:solidFill>
                  <a:schemeClr val="accent5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8-BB7B-4D3E-B4E4-D0C6013902CE}"/>
              </c:ext>
            </c:extLst>
          </c:dPt>
          <c:dPt>
            <c:idx val="7"/>
            <c:marker>
              <c:spPr>
                <a:ln>
                  <a:solidFill>
                    <a:schemeClr val="accent5"/>
                  </a:solidFill>
                  <a:prstDash val="dash"/>
                </a:ln>
              </c:spPr>
            </c:marker>
            <c:bubble3D val="0"/>
            <c:spPr>
              <a:ln>
                <a:noFill/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A-BB7B-4D3E-B4E4-D0C6013902CE}"/>
              </c:ext>
            </c:extLst>
          </c:dPt>
          <c:dPt>
            <c:idx val="8"/>
            <c:bubble3D val="0"/>
            <c:spPr>
              <a:ln>
                <a:solidFill>
                  <a:schemeClr val="accent5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1C-BB7B-4D3E-B4E4-D0C6013902CE}"/>
              </c:ext>
            </c:extLst>
          </c:dPt>
          <c:cat>
            <c:strRef>
              <c:f>Age!$F$11:$O$11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YTD 2022</c:v>
                </c:pt>
                <c:pt idx="8">
                  <c:v>YTD 2023</c:v>
                </c:pt>
              </c:strCache>
            </c:strRef>
          </c:cat>
          <c:val>
            <c:numRef>
              <c:f>Age!$F$15:$O$15</c:f>
              <c:numCache>
                <c:formatCode>_(* #,##0_);_(* \(#,##0\);_(* "-"??_);_(@_)</c:formatCode>
                <c:ptCount val="9"/>
                <c:pt idx="0">
                  <c:v>243</c:v>
                </c:pt>
                <c:pt idx="1">
                  <c:v>270</c:v>
                </c:pt>
                <c:pt idx="2">
                  <c:v>370</c:v>
                </c:pt>
                <c:pt idx="3">
                  <c:v>396</c:v>
                </c:pt>
                <c:pt idx="4">
                  <c:v>267</c:v>
                </c:pt>
                <c:pt idx="5">
                  <c:v>328</c:v>
                </c:pt>
                <c:pt idx="6">
                  <c:v>476</c:v>
                </c:pt>
                <c:pt idx="7">
                  <c:v>286</c:v>
                </c:pt>
                <c:pt idx="8">
                  <c:v>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BB7B-4D3E-B4E4-D0C6013902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235008"/>
        <c:axId val="106236544"/>
      </c:lineChart>
      <c:catAx>
        <c:axId val="10623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6236544"/>
        <c:crosses val="autoZero"/>
        <c:auto val="1"/>
        <c:lblAlgn val="ctr"/>
        <c:lblOffset val="100"/>
        <c:noMultiLvlLbl val="0"/>
      </c:catAx>
      <c:valAx>
        <c:axId val="106236544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062350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/>
            </a:pPr>
            <a:r>
              <a:rPr lang="en-US" sz="1050"/>
              <a:t>3 Months</a:t>
            </a:r>
          </a:p>
        </c:rich>
      </c:tx>
      <c:layout>
        <c:manualLayout>
          <c:xMode val="edge"/>
          <c:yMode val="edge"/>
          <c:x val="0.4580795498306363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72696358338823E-2"/>
          <c:y val="0.20663078998890111"/>
          <c:w val="0.87933248843761302"/>
          <c:h val="0.68538216780390249"/>
        </c:manualLayout>
      </c:layout>
      <c:lineChart>
        <c:grouping val="standard"/>
        <c:varyColors val="0"/>
        <c:ser>
          <c:idx val="0"/>
          <c:order val="0"/>
          <c:tx>
            <c:strRef>
              <c:f>'3,6,12'!$A$5</c:f>
              <c:strCache>
                <c:ptCount val="1"/>
                <c:pt idx="0">
                  <c:v>Agencies, Boards, Commissions - Federal</c:v>
                </c:pt>
              </c:strCache>
            </c:strRef>
          </c:tx>
          <c:dLbls>
            <c:dLbl>
              <c:idx val="8"/>
              <c:layout>
                <c:manualLayout>
                  <c:x val="7.5306356706182926E-3"/>
                  <c:y val="-2.953686200378071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33-43C3-B5E5-4407C8DC76E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'3,6,12'!$D$4:$L$4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'3,6,12'!$D$5:$L$5</c:f>
              <c:numCache>
                <c:formatCode>0.0%</c:formatCode>
                <c:ptCount val="9"/>
                <c:pt idx="0">
                  <c:v>9.3023255813953501E-2</c:v>
                </c:pt>
                <c:pt idx="1">
                  <c:v>0.15151515151515199</c:v>
                </c:pt>
                <c:pt idx="2">
                  <c:v>4.3478260869565202E-2</c:v>
                </c:pt>
                <c:pt idx="3">
                  <c:v>0.109090909090909</c:v>
                </c:pt>
                <c:pt idx="4">
                  <c:v>4.8387096774193498E-2</c:v>
                </c:pt>
                <c:pt idx="5">
                  <c:v>0.14285714285714299</c:v>
                </c:pt>
                <c:pt idx="6">
                  <c:v>0.18181818181818199</c:v>
                </c:pt>
                <c:pt idx="7">
                  <c:v>0.23529411764705899</c:v>
                </c:pt>
                <c:pt idx="8">
                  <c:v>2.1739130434782601E-2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33-43C3-B5E5-4407C8DC76EC}"/>
            </c:ext>
          </c:extLst>
        </c:ser>
        <c:ser>
          <c:idx val="1"/>
          <c:order val="1"/>
          <c:tx>
            <c:strRef>
              <c:f>'3,6,12'!$A$6</c:f>
              <c:strCache>
                <c:ptCount val="1"/>
                <c:pt idx="0">
                  <c:v>Agencies, Boards, Commissions - Provincial</c:v>
                </c:pt>
              </c:strCache>
            </c:strRef>
          </c:tx>
          <c:dLbls>
            <c:dLbl>
              <c:idx val="8"/>
              <c:layout>
                <c:manualLayout>
                  <c:x val="1.15025936125819E-2"/>
                  <c:y val="-5.41509136735979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33-43C3-B5E5-4407C8DC76E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'3,6,12'!$D$4:$L$4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'3,6,12'!$D$6:$L$6</c:f>
              <c:numCache>
                <c:formatCode>0.0%</c:formatCode>
                <c:ptCount val="9"/>
                <c:pt idx="0">
                  <c:v>8.5133418043202E-2</c:v>
                </c:pt>
                <c:pt idx="1">
                  <c:v>9.8814229249011898E-2</c:v>
                </c:pt>
                <c:pt idx="2">
                  <c:v>9.9762470308788598E-2</c:v>
                </c:pt>
                <c:pt idx="3">
                  <c:v>0.15418994413407799</c:v>
                </c:pt>
                <c:pt idx="4">
                  <c:v>0.16132264529058099</c:v>
                </c:pt>
                <c:pt idx="5">
                  <c:v>0.164480322906155</c:v>
                </c:pt>
                <c:pt idx="6">
                  <c:v>0.24</c:v>
                </c:pt>
                <c:pt idx="7">
                  <c:v>0.236623067776457</c:v>
                </c:pt>
                <c:pt idx="8">
                  <c:v>0.234920634920635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33-43C3-B5E5-4407C8DC76EC}"/>
            </c:ext>
          </c:extLst>
        </c:ser>
        <c:ser>
          <c:idx val="2"/>
          <c:order val="2"/>
          <c:tx>
            <c:strRef>
              <c:f>'3,6,12'!$A$7</c:f>
              <c:strCache>
                <c:ptCount val="1"/>
                <c:pt idx="0">
                  <c:v>District School Boards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33-43C3-B5E5-4407C8DC76E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33-43C3-B5E5-4407C8DC76E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33-43C3-B5E5-4407C8DC76E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33-43C3-B5E5-4407C8DC76E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33-43C3-B5E5-4407C8DC76E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33-43C3-B5E5-4407C8DC76E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B33-43C3-B5E5-4407C8DC76E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33-43C3-B5E5-4407C8DC76EC}"/>
                </c:ext>
              </c:extLst>
            </c:dLbl>
            <c:dLbl>
              <c:idx val="8"/>
              <c:layout>
                <c:manualLayout>
                  <c:x val="1.2736120923750724E-2"/>
                  <c:y val="3.24905482041587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B33-43C3-B5E5-4407C8DC76E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'3,6,12'!$D$4:$L$4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'3,6,12'!$D$7:$L$7</c:f>
              <c:numCache>
                <c:formatCode>0.0%</c:formatCode>
                <c:ptCount val="9"/>
                <c:pt idx="0">
                  <c:v>5.8569500674763797E-2</c:v>
                </c:pt>
                <c:pt idx="1">
                  <c:v>7.2455902306648598E-2</c:v>
                </c:pt>
                <c:pt idx="2">
                  <c:v>8.6570743405275805E-2</c:v>
                </c:pt>
                <c:pt idx="3">
                  <c:v>9.8675779581375495E-2</c:v>
                </c:pt>
                <c:pt idx="4">
                  <c:v>0.1177261378913</c:v>
                </c:pt>
                <c:pt idx="5">
                  <c:v>0.143810229799852</c:v>
                </c:pt>
                <c:pt idx="6">
                  <c:v>0.13798275215597999</c:v>
                </c:pt>
                <c:pt idx="7">
                  <c:v>0.151766513056836</c:v>
                </c:pt>
                <c:pt idx="8">
                  <c:v>0.12996972754793101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3B33-43C3-B5E5-4407C8DC76EC}"/>
            </c:ext>
          </c:extLst>
        </c:ser>
        <c:ser>
          <c:idx val="3"/>
          <c:order val="3"/>
          <c:tx>
            <c:strRef>
              <c:f>'3,6,12'!$A$8</c:f>
              <c:strCache>
                <c:ptCount val="1"/>
                <c:pt idx="0">
                  <c:v>Federal</c:v>
                </c:pt>
              </c:strCache>
            </c:strRef>
          </c:tx>
          <c:dLbls>
            <c:dLbl>
              <c:idx val="8"/>
              <c:layout>
                <c:manualLayout>
                  <c:x val="1.0269066301412897E-2"/>
                  <c:y val="-2.658317580340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B33-43C3-B5E5-4407C8DC76E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'3,6,12'!$D$4:$L$4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'3,6,12'!$D$8:$L$8</c:f>
              <c:numCache>
                <c:formatCode>0.0%</c:formatCode>
                <c:ptCount val="9"/>
                <c:pt idx="0">
                  <c:v>0.14431330472102999</c:v>
                </c:pt>
                <c:pt idx="1">
                  <c:v>0.13933933933933901</c:v>
                </c:pt>
                <c:pt idx="2">
                  <c:v>0.14221652786675201</c:v>
                </c:pt>
                <c:pt idx="3">
                  <c:v>0.17591424968474101</c:v>
                </c:pt>
                <c:pt idx="4">
                  <c:v>0.217391304347826</c:v>
                </c:pt>
                <c:pt idx="5">
                  <c:v>0.21255722694571599</c:v>
                </c:pt>
                <c:pt idx="6">
                  <c:v>0.27188940092165897</c:v>
                </c:pt>
                <c:pt idx="7">
                  <c:v>0.25844004656577402</c:v>
                </c:pt>
                <c:pt idx="8">
                  <c:v>0.21182266009852199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3B33-43C3-B5E5-4407C8DC76EC}"/>
            </c:ext>
          </c:extLst>
        </c:ser>
        <c:ser>
          <c:idx val="4"/>
          <c:order val="4"/>
          <c:tx>
            <c:strRef>
              <c:f>'3,6,12'!$A$9</c:f>
              <c:strCache>
                <c:ptCount val="1"/>
                <c:pt idx="0">
                  <c:v>Municipal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B33-43C3-B5E5-4407C8DC76E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B33-43C3-B5E5-4407C8DC76E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B33-43C3-B5E5-4407C8DC76E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B33-43C3-B5E5-4407C8DC76E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B33-43C3-B5E5-4407C8DC76E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B33-43C3-B5E5-4407C8DC76E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B33-43C3-B5E5-4407C8DC76E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B33-43C3-B5E5-4407C8DC76EC}"/>
                </c:ext>
              </c:extLst>
            </c:dLbl>
            <c:dLbl>
              <c:idx val="8"/>
              <c:layout>
                <c:manualLayout>
                  <c:x val="9.0355389902440752E-3"/>
                  <c:y val="-1.87066792690611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B33-43C3-B5E5-4407C8DC76E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'3,6,12'!$D$4:$L$4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'3,6,12'!$D$9:$L$9</c:f>
              <c:numCache>
                <c:formatCode>0.0%</c:formatCode>
                <c:ptCount val="9"/>
                <c:pt idx="0">
                  <c:v>5.7777777777777803E-2</c:v>
                </c:pt>
                <c:pt idx="1">
                  <c:v>6.6450567260939994E-2</c:v>
                </c:pt>
                <c:pt idx="2">
                  <c:v>9.2225201072386104E-2</c:v>
                </c:pt>
                <c:pt idx="3">
                  <c:v>0.119830592924763</c:v>
                </c:pt>
                <c:pt idx="4">
                  <c:v>0.135819209039548</c:v>
                </c:pt>
                <c:pt idx="5">
                  <c:v>0.15256797583081599</c:v>
                </c:pt>
                <c:pt idx="6">
                  <c:v>0.16880180859080601</c:v>
                </c:pt>
                <c:pt idx="7">
                  <c:v>0.19933158271663901</c:v>
                </c:pt>
                <c:pt idx="8">
                  <c:v>0.16362034794098201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3B33-43C3-B5E5-4407C8DC76EC}"/>
            </c:ext>
          </c:extLst>
        </c:ser>
        <c:ser>
          <c:idx val="5"/>
          <c:order val="5"/>
          <c:tx>
            <c:strRef>
              <c:f>'3,6,12'!$A$10</c:f>
              <c:strCache>
                <c:ptCount val="1"/>
                <c:pt idx="0">
                  <c:v>Provincial</c:v>
                </c:pt>
              </c:strCache>
            </c:strRef>
          </c:tx>
          <c:dLbls>
            <c:dLbl>
              <c:idx val="8"/>
              <c:layout>
                <c:manualLayout>
                  <c:x val="1.0269066301412897E-2"/>
                  <c:y val="-6.20274102079395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B33-43C3-B5E5-4407C8DC76E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'3,6,12'!$D$4:$L$4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'3,6,12'!$D$10:$L$10</c:f>
              <c:numCache>
                <c:formatCode>0.0%</c:formatCode>
                <c:ptCount val="9"/>
                <c:pt idx="0">
                  <c:v>9.8953377735489997E-2</c:v>
                </c:pt>
                <c:pt idx="1">
                  <c:v>0.114533205004812</c:v>
                </c:pt>
                <c:pt idx="2">
                  <c:v>0.14452423698384201</c:v>
                </c:pt>
                <c:pt idx="3">
                  <c:v>0.181034482758621</c:v>
                </c:pt>
                <c:pt idx="4">
                  <c:v>0.18491032776747099</c:v>
                </c:pt>
                <c:pt idx="5">
                  <c:v>0.25952227243382803</c:v>
                </c:pt>
                <c:pt idx="6">
                  <c:v>0.272549019607843</c:v>
                </c:pt>
                <c:pt idx="7">
                  <c:v>0.29699570815450599</c:v>
                </c:pt>
                <c:pt idx="8">
                  <c:v>0.271004942339374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3B33-43C3-B5E5-4407C8DC76EC}"/>
            </c:ext>
          </c:extLst>
        </c:ser>
        <c:ser>
          <c:idx val="6"/>
          <c:order val="6"/>
          <c:tx>
            <c:strRef>
              <c:f>'3,6,12'!$A$11</c:f>
              <c:strCache>
                <c:ptCount val="1"/>
                <c:pt idx="0">
                  <c:v>Schedule 1</c:v>
                </c:pt>
              </c:strCache>
            </c:strRef>
          </c:tx>
          <c:spPr>
            <a:ln>
              <a:prstDash val="dash"/>
            </a:ln>
          </c:spPr>
          <c:dLbls>
            <c:dLbl>
              <c:idx val="8"/>
              <c:layout>
                <c:manualLayout>
                  <c:x val="9.0355389902440752E-3"/>
                  <c:y val="-1.4768431001890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B33-43C3-B5E5-4407C8DC76E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'3,6,12'!$D$4:$L$4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'3,6,12'!$D$11:$L$11</c:f>
              <c:numCache>
                <c:formatCode>0.0%</c:formatCode>
                <c:ptCount val="9"/>
                <c:pt idx="0">
                  <c:v>0.10985208663497099</c:v>
                </c:pt>
                <c:pt idx="1">
                  <c:v>0.11028887792578</c:v>
                </c:pt>
                <c:pt idx="2">
                  <c:v>0.11917276352975401</c:v>
                </c:pt>
                <c:pt idx="3">
                  <c:v>0.13026990854338599</c:v>
                </c:pt>
                <c:pt idx="4">
                  <c:v>0.138119321487714</c:v>
                </c:pt>
                <c:pt idx="5">
                  <c:v>0.149962203744053</c:v>
                </c:pt>
                <c:pt idx="6">
                  <c:v>0.161102294041264</c:v>
                </c:pt>
                <c:pt idx="7">
                  <c:v>0.14637034113613401</c:v>
                </c:pt>
                <c:pt idx="8">
                  <c:v>0.13368484282186499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3B33-43C3-B5E5-4407C8DC76EC}"/>
            </c:ext>
          </c:extLst>
        </c:ser>
        <c:ser>
          <c:idx val="7"/>
          <c:order val="7"/>
          <c:tx>
            <c:strRef>
              <c:f>'3,6,12'!$A$12</c:f>
              <c:strCache>
                <c:ptCount val="1"/>
                <c:pt idx="0">
                  <c:v>Schedule 2</c:v>
                </c:pt>
              </c:strCache>
            </c:strRef>
          </c:tx>
          <c:spPr>
            <a:ln>
              <a:solidFill>
                <a:srgbClr val="4F81BD"/>
              </a:solidFill>
              <a:prstDash val="sysDot"/>
            </a:ln>
          </c:spPr>
          <c:marker>
            <c:symbol val="plus"/>
            <c:size val="7"/>
            <c:spPr>
              <a:noFill/>
              <a:ln>
                <a:solidFill>
                  <a:srgbClr val="4F81BD"/>
                </a:solidFill>
                <a:prstDash val="solid"/>
              </a:ln>
            </c:spPr>
          </c:marker>
          <c:dLbls>
            <c:dLbl>
              <c:idx val="8"/>
              <c:layout>
                <c:manualLayout>
                  <c:x val="1.0269066301412897E-2"/>
                  <c:y val="-5.41509136735979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B33-43C3-B5E5-4407C8DC76E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'3,6,12'!$D$4:$L$4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'3,6,12'!$D$12:$L$12</c:f>
              <c:numCache>
                <c:formatCode>0.0%</c:formatCode>
                <c:ptCount val="9"/>
                <c:pt idx="0">
                  <c:v>7.8118740485538005E-2</c:v>
                </c:pt>
                <c:pt idx="1">
                  <c:v>8.7539563551557606E-2</c:v>
                </c:pt>
                <c:pt idx="2">
                  <c:v>0.10244563052656699</c:v>
                </c:pt>
                <c:pt idx="3">
                  <c:v>0.12714925588787701</c:v>
                </c:pt>
                <c:pt idx="4">
                  <c:v>0.147263616841283</c:v>
                </c:pt>
                <c:pt idx="5">
                  <c:v>0.16952405322415601</c:v>
                </c:pt>
                <c:pt idx="6">
                  <c:v>0.18886834679381101</c:v>
                </c:pt>
                <c:pt idx="7">
                  <c:v>0.20778770271442201</c:v>
                </c:pt>
                <c:pt idx="8">
                  <c:v>0.170548190612684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3B33-43C3-B5E5-4407C8DC7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969600"/>
        <c:axId val="194971136"/>
      </c:lineChart>
      <c:catAx>
        <c:axId val="19496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4971136"/>
        <c:crosses val="autoZero"/>
        <c:auto val="1"/>
        <c:lblAlgn val="ctr"/>
        <c:lblOffset val="100"/>
        <c:noMultiLvlLbl val="0"/>
      </c:catAx>
      <c:valAx>
        <c:axId val="194971136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1949696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0362144192932221"/>
          <c:y val="5.4794102309941327E-2"/>
          <c:w val="0.80220773992169303"/>
          <c:h val="0.1949497637461441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/>
            </a:pPr>
            <a:r>
              <a:rPr lang="en-US" sz="1050"/>
              <a:t>6 Months</a:t>
            </a:r>
          </a:p>
        </c:rich>
      </c:tx>
      <c:layout>
        <c:manualLayout>
          <c:xMode val="edge"/>
          <c:yMode val="edge"/>
          <c:x val="0.4580795498306363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40493168749466"/>
          <c:y val="0.22705017655341558"/>
          <c:w val="0.84230750692105139"/>
          <c:h val="0.64572612664547391"/>
        </c:manualLayout>
      </c:layout>
      <c:lineChart>
        <c:grouping val="standard"/>
        <c:varyColors val="0"/>
        <c:ser>
          <c:idx val="0"/>
          <c:order val="0"/>
          <c:tx>
            <c:strRef>
              <c:f>'3,6,12'!$O$5</c:f>
              <c:strCache>
                <c:ptCount val="1"/>
                <c:pt idx="0">
                  <c:v>Agencies, Boards, Commissions - Federal</c:v>
                </c:pt>
              </c:strCache>
            </c:strRef>
          </c:tx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831-41CF-B015-493A9E3CBCFB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31-41CF-B015-493A9E3CBCFB}"/>
                </c:ext>
              </c:extLst>
            </c:dLbl>
            <c:dLbl>
              <c:idx val="14"/>
              <c:layout>
                <c:manualLayout>
                  <c:x val="5.0662057556093362E-3"/>
                  <c:y val="-1.1778982113822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31-41CF-B015-493A9E3CB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'3,6,12'!$P$4:$Y$4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'3,6,12'!$P$5:$Y$5</c:f>
              <c:numCache>
                <c:formatCode>0.0%</c:formatCode>
                <c:ptCount val="9"/>
                <c:pt idx="0">
                  <c:v>2.27272727272727E-2</c:v>
                </c:pt>
                <c:pt idx="1">
                  <c:v>8.8235294117647106E-2</c:v>
                </c:pt>
                <c:pt idx="2">
                  <c:v>2.04081632653061E-2</c:v>
                </c:pt>
                <c:pt idx="3">
                  <c:v>1.7857142857142901E-2</c:v>
                </c:pt>
                <c:pt idx="4">
                  <c:v>1.6129032258064498E-2</c:v>
                </c:pt>
                <c:pt idx="5">
                  <c:v>0.122448979591837</c:v>
                </c:pt>
                <c:pt idx="6">
                  <c:v>0.14285714285714299</c:v>
                </c:pt>
                <c:pt idx="7">
                  <c:v>7.69230769230769E-2</c:v>
                </c:pt>
                <c:pt idx="8">
                  <c:v>2.04081632653061E-2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31-41CF-B015-493A9E3CBCFB}"/>
            </c:ext>
          </c:extLst>
        </c:ser>
        <c:ser>
          <c:idx val="1"/>
          <c:order val="1"/>
          <c:tx>
            <c:strRef>
              <c:f>'3,6,12'!$O$6</c:f>
              <c:strCache>
                <c:ptCount val="1"/>
                <c:pt idx="0">
                  <c:v>Agencies, Boards, Commissions - Provincial</c:v>
                </c:pt>
              </c:strCache>
            </c:strRef>
          </c:tx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831-41CF-B015-493A9E3CBCFB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31-41CF-B015-493A9E3CBCFB}"/>
                </c:ext>
              </c:extLst>
            </c:dLbl>
            <c:dLbl>
              <c:idx val="14"/>
              <c:layout>
                <c:manualLayout>
                  <c:x val="4.1035557217521728E-3"/>
                  <c:y val="-5.8894910569111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31-41CF-B015-493A9E3CBCFB}"/>
                </c:ext>
              </c:extLst>
            </c:dLbl>
            <c:dLbl>
              <c:idx val="18"/>
              <c:layout>
                <c:manualLayout>
                  <c:x val="-1.0659876177837157E-16"/>
                  <c:y val="-2.0938016546638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31-41CF-B015-493A9E3CB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'3,6,12'!$P$4:$Y$4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'3,6,12'!$P$6:$Y$6</c:f>
              <c:numCache>
                <c:formatCode>0.0%</c:formatCode>
                <c:ptCount val="9"/>
                <c:pt idx="0">
                  <c:v>3.4869240348692397E-2</c:v>
                </c:pt>
                <c:pt idx="1">
                  <c:v>6.1146496815286597E-2</c:v>
                </c:pt>
                <c:pt idx="2">
                  <c:v>5.9158134243458498E-2</c:v>
                </c:pt>
                <c:pt idx="3">
                  <c:v>0.10010881392818299</c:v>
                </c:pt>
                <c:pt idx="4">
                  <c:v>0.113060428849903</c:v>
                </c:pt>
                <c:pt idx="5">
                  <c:v>0.123152709359606</c:v>
                </c:pt>
                <c:pt idx="6">
                  <c:v>0.191852825229961</c:v>
                </c:pt>
                <c:pt idx="7">
                  <c:v>0.17482517482517501</c:v>
                </c:pt>
                <c:pt idx="8">
                  <c:v>0.170984455958549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31-41CF-B015-493A9E3CBCFB}"/>
            </c:ext>
          </c:extLst>
        </c:ser>
        <c:ser>
          <c:idx val="2"/>
          <c:order val="2"/>
          <c:tx>
            <c:strRef>
              <c:f>'3,6,12'!$O$7</c:f>
              <c:strCache>
                <c:ptCount val="1"/>
                <c:pt idx="0">
                  <c:v>District School Boards</c:v>
                </c:pt>
              </c:strCache>
            </c:strRef>
          </c:tx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831-41CF-B015-493A9E3CBCFB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31-41CF-B015-493A9E3CBCFB}"/>
                </c:ext>
              </c:extLst>
            </c:dLbl>
            <c:dLbl>
              <c:idx val="14"/>
              <c:layout>
                <c:manualLayout>
                  <c:x val="2.5978723354632264E-3"/>
                  <c:y val="1.82038814486342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31-41CF-B015-493A9E3CBCFB}"/>
                </c:ext>
              </c:extLst>
            </c:dLbl>
            <c:dLbl>
              <c:idx val="18"/>
              <c:layout>
                <c:manualLayout>
                  <c:x val="-1.0659876177837157E-16"/>
                  <c:y val="2.9313223165293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31-41CF-B015-493A9E3CB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'3,6,12'!$P$4:$Y$4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'3,6,12'!$P$7:$Y$7</c:f>
              <c:numCache>
                <c:formatCode>0.0%</c:formatCode>
                <c:ptCount val="9"/>
                <c:pt idx="0">
                  <c:v>2.68831514506255E-2</c:v>
                </c:pt>
                <c:pt idx="1">
                  <c:v>3.3279656468062302E-2</c:v>
                </c:pt>
                <c:pt idx="2">
                  <c:v>4.2840236686390497E-2</c:v>
                </c:pt>
                <c:pt idx="3">
                  <c:v>5.1033319274567703E-2</c:v>
                </c:pt>
                <c:pt idx="4">
                  <c:v>6.5225635191505496E-2</c:v>
                </c:pt>
                <c:pt idx="5">
                  <c:v>7.5882245383068203E-2</c:v>
                </c:pt>
                <c:pt idx="6">
                  <c:v>6.9896449704141994E-2</c:v>
                </c:pt>
                <c:pt idx="7">
                  <c:v>7.8258221680876996E-2</c:v>
                </c:pt>
                <c:pt idx="8">
                  <c:v>6.5973610555777704E-2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831-41CF-B015-493A9E3CBCFB}"/>
            </c:ext>
          </c:extLst>
        </c:ser>
        <c:ser>
          <c:idx val="3"/>
          <c:order val="3"/>
          <c:tx>
            <c:strRef>
              <c:f>'3,6,12'!$O$8</c:f>
              <c:strCache>
                <c:ptCount val="1"/>
                <c:pt idx="0">
                  <c:v>Federal</c:v>
                </c:pt>
              </c:strCache>
            </c:strRef>
          </c:tx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831-41CF-B015-493A9E3CBCFB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831-41CF-B015-493A9E3CBCFB}"/>
                </c:ext>
              </c:extLst>
            </c:dLbl>
            <c:dLbl>
              <c:idx val="14"/>
              <c:layout>
                <c:manualLayout>
                  <c:x val="1.6352223016062436E-3"/>
                  <c:y val="-6.74614430155273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831-41CF-B015-493A9E3CBCFB}"/>
                </c:ext>
              </c:extLst>
            </c:dLbl>
            <c:dLbl>
              <c:idx val="18"/>
              <c:layout>
                <c:manualLayout>
                  <c:x val="-1.0659876177837157E-16"/>
                  <c:y val="-1.6750413237310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831-41CF-B015-493A9E3CB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'3,6,12'!$P$4:$Y$4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'3,6,12'!$P$8:$Y$8</c:f>
              <c:numCache>
                <c:formatCode>0.0%</c:formatCode>
                <c:ptCount val="9"/>
                <c:pt idx="0">
                  <c:v>6.20272314674735E-2</c:v>
                </c:pt>
                <c:pt idx="1">
                  <c:v>5.8721934369602803E-2</c:v>
                </c:pt>
                <c:pt idx="2">
                  <c:v>8.0378250591016595E-2</c:v>
                </c:pt>
                <c:pt idx="3">
                  <c:v>0.10205245153933901</c:v>
                </c:pt>
                <c:pt idx="4">
                  <c:v>0.143808995002776</c:v>
                </c:pt>
                <c:pt idx="5">
                  <c:v>0.14354936402180499</c:v>
                </c:pt>
                <c:pt idx="6">
                  <c:v>0.179824561403509</c:v>
                </c:pt>
                <c:pt idx="7">
                  <c:v>0.16204217536071</c:v>
                </c:pt>
                <c:pt idx="8">
                  <c:v>0.14184397163120599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E831-41CF-B015-493A9E3CBCFB}"/>
            </c:ext>
          </c:extLst>
        </c:ser>
        <c:ser>
          <c:idx val="4"/>
          <c:order val="4"/>
          <c:tx>
            <c:strRef>
              <c:f>'3,6,12'!$O$9</c:f>
              <c:strCache>
                <c:ptCount val="1"/>
                <c:pt idx="0">
                  <c:v>Municipal</c:v>
                </c:pt>
              </c:strCache>
            </c:strRef>
          </c:tx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831-41CF-B015-493A9E3CBCFB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831-41CF-B015-493A9E3CBCFB}"/>
                </c:ext>
              </c:extLst>
            </c:dLbl>
            <c:dLbl>
              <c:idx val="14"/>
              <c:layout>
                <c:manualLayout>
                  <c:x val="2.8693890116792986E-3"/>
                  <c:y val="-6.74614430155273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831-41CF-B015-493A9E3CBCFB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831-41CF-B015-493A9E3CB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'3,6,12'!$P$4:$Y$4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'3,6,12'!$P$9:$Y$9</c:f>
              <c:numCache>
                <c:formatCode>0.0%</c:formatCode>
                <c:ptCount val="9"/>
                <c:pt idx="0">
                  <c:v>3.4907597535934302E-2</c:v>
                </c:pt>
                <c:pt idx="1">
                  <c:v>4.0547656661400699E-2</c:v>
                </c:pt>
                <c:pt idx="2">
                  <c:v>6.5919749869723807E-2</c:v>
                </c:pt>
                <c:pt idx="3">
                  <c:v>9.0313182811361997E-2</c:v>
                </c:pt>
                <c:pt idx="4">
                  <c:v>0.103220114689016</c:v>
                </c:pt>
                <c:pt idx="5">
                  <c:v>0.110244519392917</c:v>
                </c:pt>
                <c:pt idx="6">
                  <c:v>0.124969128179797</c:v>
                </c:pt>
                <c:pt idx="7">
                  <c:v>0.15022263885633899</c:v>
                </c:pt>
                <c:pt idx="8">
                  <c:v>0.123213512343006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831-41CF-B015-493A9E3CBCFB}"/>
            </c:ext>
          </c:extLst>
        </c:ser>
        <c:ser>
          <c:idx val="5"/>
          <c:order val="5"/>
          <c:tx>
            <c:strRef>
              <c:f>'3,6,12'!$O$10</c:f>
              <c:strCache>
                <c:ptCount val="1"/>
                <c:pt idx="0">
                  <c:v>Provincial</c:v>
                </c:pt>
              </c:strCache>
            </c:strRef>
          </c:tx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831-41CF-B015-493A9E3CBCFB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831-41CF-B015-493A9E3CBCFB}"/>
                </c:ext>
              </c:extLst>
            </c:dLbl>
            <c:dLbl>
              <c:idx val="14"/>
              <c:layout>
                <c:manualLayout>
                  <c:x val="7.806055851971699E-3"/>
                  <c:y val="-2.46287807834465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831-41CF-B015-493A9E3CBCFB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831-41CF-B015-493A9E3CB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'3,6,12'!$P$4:$Y$4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'3,6,12'!$P$10:$Y$10</c:f>
              <c:numCache>
                <c:formatCode>0.0%</c:formatCode>
                <c:ptCount val="9"/>
                <c:pt idx="0">
                  <c:v>6.2962962962962998E-2</c:v>
                </c:pt>
                <c:pt idx="1">
                  <c:v>7.9439252336448593E-2</c:v>
                </c:pt>
                <c:pt idx="2">
                  <c:v>0.11754537597234201</c:v>
                </c:pt>
                <c:pt idx="3">
                  <c:v>0.152022315202232</c:v>
                </c:pt>
                <c:pt idx="4">
                  <c:v>0.1508078994614</c:v>
                </c:pt>
                <c:pt idx="5">
                  <c:v>0.228818800247372</c:v>
                </c:pt>
                <c:pt idx="6">
                  <c:v>0.23679245283018899</c:v>
                </c:pt>
                <c:pt idx="7">
                  <c:v>0.25806451612903197</c:v>
                </c:pt>
                <c:pt idx="8">
                  <c:v>0.23510466988727899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E831-41CF-B015-493A9E3CBCFB}"/>
            </c:ext>
          </c:extLst>
        </c:ser>
        <c:ser>
          <c:idx val="6"/>
          <c:order val="6"/>
          <c:tx>
            <c:strRef>
              <c:f>'3,6,12'!$O$11</c:f>
              <c:strCache>
                <c:ptCount val="1"/>
                <c:pt idx="0">
                  <c:v>Schedule 1</c:v>
                </c:pt>
              </c:strCache>
            </c:strRef>
          </c:tx>
          <c:spPr>
            <a:ln>
              <a:prstDash val="dash"/>
            </a:ln>
          </c:spPr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831-41CF-B015-493A9E3CBCFB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831-41CF-B015-493A9E3CBCFB}"/>
                </c:ext>
              </c:extLst>
            </c:dLbl>
            <c:dLbl>
              <c:idx val="14"/>
              <c:layout>
                <c:manualLayout>
                  <c:x val="3.8320390455362815E-3"/>
                  <c:y val="-2.0345514560238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831-41CF-B015-493A9E3CBCFB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831-41CF-B015-493A9E3CB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'3,6,12'!$P$4:$Y$4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'3,6,12'!$P$11:$Y$11</c:f>
              <c:numCache>
                <c:formatCode>0.0%</c:formatCode>
                <c:ptCount val="9"/>
                <c:pt idx="0">
                  <c:v>5.9771363542313299E-2</c:v>
                </c:pt>
                <c:pt idx="1">
                  <c:v>6.03154133419306E-2</c:v>
                </c:pt>
                <c:pt idx="2">
                  <c:v>7.2744607931558694E-2</c:v>
                </c:pt>
                <c:pt idx="3">
                  <c:v>8.1548281030897896E-2</c:v>
                </c:pt>
                <c:pt idx="4">
                  <c:v>8.7039306661997703E-2</c:v>
                </c:pt>
                <c:pt idx="5">
                  <c:v>9.6928104575163404E-2</c:v>
                </c:pt>
                <c:pt idx="6">
                  <c:v>0.101160250773028</c:v>
                </c:pt>
                <c:pt idx="7">
                  <c:v>8.5408734874020897E-2</c:v>
                </c:pt>
                <c:pt idx="8">
                  <c:v>7.76713919502202E-2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E831-41CF-B015-493A9E3CBCFB}"/>
            </c:ext>
          </c:extLst>
        </c:ser>
        <c:ser>
          <c:idx val="7"/>
          <c:order val="7"/>
          <c:tx>
            <c:strRef>
              <c:f>'3,6,12'!$O$12</c:f>
              <c:strCache>
                <c:ptCount val="1"/>
                <c:pt idx="0">
                  <c:v>Schedule 2</c:v>
                </c:pt>
              </c:strCache>
            </c:strRef>
          </c:tx>
          <c:dLbls>
            <c:dLbl>
              <c:idx val="9"/>
              <c:layout>
                <c:manualLayout>
                  <c:x val="-2.4683334201462907E-3"/>
                  <c:y val="2.5699597339248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831-41CF-B015-493A9E3CBCFB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831-41CF-B015-493A9E3CBCFB}"/>
                </c:ext>
              </c:extLst>
            </c:dLbl>
            <c:dLbl>
              <c:idx val="14"/>
              <c:layout>
                <c:manualLayout>
                  <c:x val="1.6352223016062436E-3"/>
                  <c:y val="-7.495715890614071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831-41CF-B015-493A9E3CBCFB}"/>
                </c:ext>
              </c:extLst>
            </c:dLbl>
            <c:dLbl>
              <c:idx val="18"/>
              <c:layout>
                <c:manualLayout>
                  <c:x val="-1.0659876177837157E-16"/>
                  <c:y val="5.0251239711932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831-41CF-B015-493A9E3CB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'3,6,12'!$P$4:$Y$4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'3,6,12'!$P$12:$Y$12</c:f>
              <c:numCache>
                <c:formatCode>0.0%</c:formatCode>
                <c:ptCount val="9"/>
                <c:pt idx="0">
                  <c:v>3.9264763394603101E-2</c:v>
                </c:pt>
                <c:pt idx="1">
                  <c:v>4.70186284877573E-2</c:v>
                </c:pt>
                <c:pt idx="2">
                  <c:v>6.3498186868297196E-2</c:v>
                </c:pt>
                <c:pt idx="3">
                  <c:v>8.4325535789326195E-2</c:v>
                </c:pt>
                <c:pt idx="4">
                  <c:v>0.101261010075407</c:v>
                </c:pt>
                <c:pt idx="5">
                  <c:v>0.116493369030571</c:v>
                </c:pt>
                <c:pt idx="6">
                  <c:v>0.13554962850066701</c:v>
                </c:pt>
                <c:pt idx="7">
                  <c:v>0.14808836023789301</c:v>
                </c:pt>
                <c:pt idx="8">
                  <c:v>0.117676091094973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E831-41CF-B015-493A9E3CB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050112"/>
        <c:axId val="195064192"/>
      </c:lineChart>
      <c:catAx>
        <c:axId val="19505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5064192"/>
        <c:crosses val="autoZero"/>
        <c:auto val="1"/>
        <c:lblAlgn val="ctr"/>
        <c:lblOffset val="100"/>
        <c:noMultiLvlLbl val="0"/>
      </c:catAx>
      <c:valAx>
        <c:axId val="195064192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1950501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3451966231643961E-2"/>
          <c:y val="6.4165351613998792E-2"/>
          <c:w val="0.91505152791782274"/>
          <c:h val="0.1769799862237743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62307808364906"/>
          <c:y val="0.26691946478542505"/>
          <c:w val="0.77301796482779539"/>
          <c:h val="0.64572612664547391"/>
        </c:manualLayout>
      </c:layout>
      <c:lineChart>
        <c:grouping val="standard"/>
        <c:varyColors val="0"/>
        <c:ser>
          <c:idx val="0"/>
          <c:order val="0"/>
          <c:tx>
            <c:strRef>
              <c:f>'3,6,12'!$Z$5</c:f>
              <c:strCache>
                <c:ptCount val="1"/>
                <c:pt idx="0">
                  <c:v>Agencies, Boards, Commissions - Federal</c:v>
                </c:pt>
              </c:strCache>
            </c:strRef>
          </c:tx>
          <c:dLbls>
            <c:dLbl>
              <c:idx val="7"/>
              <c:layout>
                <c:manualLayout>
                  <c:x val="0"/>
                  <c:y val="-1.9934614464556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5F-4671-B7F5-9849FCB79B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'3,6,12'!$AA$4:$AI$4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'3,6,12'!$AA$5:$AI$5</c:f>
              <c:numCache>
                <c:formatCode>0.0%</c:formatCode>
                <c:ptCount val="8"/>
                <c:pt idx="0" formatCode="#,##0.0%">
                  <c:v>0</c:v>
                </c:pt>
                <c:pt idx="1">
                  <c:v>2.9411764705882401E-2</c:v>
                </c:pt>
                <c:pt idx="2">
                  <c:v>2.04081632653061E-2</c:v>
                </c:pt>
                <c:pt idx="3">
                  <c:v>1.7857142857142901E-2</c:v>
                </c:pt>
                <c:pt idx="4">
                  <c:v>3.125E-2</c:v>
                </c:pt>
                <c:pt idx="5">
                  <c:v>6.1224489795918401E-2</c:v>
                </c:pt>
                <c:pt idx="6">
                  <c:v>0.11111111111111099</c:v>
                </c:pt>
                <c:pt idx="7">
                  <c:v>5.6603773584905703E-2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5F-4671-B7F5-9849FCB79B87}"/>
            </c:ext>
          </c:extLst>
        </c:ser>
        <c:ser>
          <c:idx val="1"/>
          <c:order val="1"/>
          <c:tx>
            <c:strRef>
              <c:f>'3,6,12'!$Z$6</c:f>
              <c:strCache>
                <c:ptCount val="1"/>
                <c:pt idx="0">
                  <c:v>Agencies, Boards, Commissions - Provincial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5F-4671-B7F5-9849FCB79B8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5F-4671-B7F5-9849FCB79B8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5F-4671-B7F5-9849FCB79B8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5F-4671-B7F5-9849FCB79B8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95F-4671-B7F5-9849FCB79B8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5F-4671-B7F5-9849FCB79B8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95F-4671-B7F5-9849FCB79B87}"/>
                </c:ext>
              </c:extLst>
            </c:dLbl>
            <c:dLbl>
              <c:idx val="7"/>
              <c:layout>
                <c:manualLayout>
                  <c:x val="0"/>
                  <c:y val="-5.5816920500757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5F-4671-B7F5-9849FCB79B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'3,6,12'!$AA$4:$AI$4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'3,6,12'!$AA$6:$AI$6</c:f>
              <c:numCache>
                <c:formatCode>0.0%</c:formatCode>
                <c:ptCount val="8"/>
                <c:pt idx="0">
                  <c:v>1.45102781136638E-2</c:v>
                </c:pt>
                <c:pt idx="1">
                  <c:v>3.7313432835820899E-2</c:v>
                </c:pt>
                <c:pt idx="2">
                  <c:v>3.8674033149171297E-2</c:v>
                </c:pt>
                <c:pt idx="3">
                  <c:v>6.0702875399360999E-2</c:v>
                </c:pt>
                <c:pt idx="4">
                  <c:v>7.3896353166986603E-2</c:v>
                </c:pt>
                <c:pt idx="5">
                  <c:v>8.0896686159844106E-2</c:v>
                </c:pt>
                <c:pt idx="6">
                  <c:v>0.132903225806452</c:v>
                </c:pt>
                <c:pt idx="7">
                  <c:v>0.123986095017381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95F-4671-B7F5-9849FCB79B87}"/>
            </c:ext>
          </c:extLst>
        </c:ser>
        <c:ser>
          <c:idx val="2"/>
          <c:order val="2"/>
          <c:tx>
            <c:strRef>
              <c:f>'3,6,12'!$Z$7</c:f>
              <c:strCache>
                <c:ptCount val="1"/>
                <c:pt idx="0">
                  <c:v>District School Boards</c:v>
                </c:pt>
              </c:strCache>
            </c:strRef>
          </c:tx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95F-4671-B7F5-9849FCB79B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'3,6,12'!$AA$4:$AI$4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'3,6,12'!$AA$7:$AI$7</c:f>
              <c:numCache>
                <c:formatCode>0.0%</c:formatCode>
                <c:ptCount val="8"/>
                <c:pt idx="0">
                  <c:v>1.00263852242744E-2</c:v>
                </c:pt>
                <c:pt idx="1">
                  <c:v>1.7838125665601699E-2</c:v>
                </c:pt>
                <c:pt idx="2">
                  <c:v>2.4590163934426201E-2</c:v>
                </c:pt>
                <c:pt idx="3">
                  <c:v>3.18457992876598E-2</c:v>
                </c:pt>
                <c:pt idx="4">
                  <c:v>3.7448249905908899E-2</c:v>
                </c:pt>
                <c:pt idx="5">
                  <c:v>4.0435176790571202E-2</c:v>
                </c:pt>
                <c:pt idx="6">
                  <c:v>4.1544117647058801E-2</c:v>
                </c:pt>
                <c:pt idx="7">
                  <c:v>3.5066505441354298E-2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95F-4671-B7F5-9849FCB79B87}"/>
            </c:ext>
          </c:extLst>
        </c:ser>
        <c:ser>
          <c:idx val="3"/>
          <c:order val="3"/>
          <c:tx>
            <c:strRef>
              <c:f>'3,6,12'!$Z$8</c:f>
              <c:strCache>
                <c:ptCount val="1"/>
                <c:pt idx="0">
                  <c:v>Federal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95F-4671-B7F5-9849FCB79B8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95F-4671-B7F5-9849FCB79B8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95F-4671-B7F5-9849FCB79B8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95F-4671-B7F5-9849FCB79B8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95F-4671-B7F5-9849FCB79B8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95F-4671-B7F5-9849FCB79B8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95F-4671-B7F5-9849FCB79B87}"/>
                </c:ext>
              </c:extLst>
            </c:dLbl>
            <c:dLbl>
              <c:idx val="7"/>
              <c:layout>
                <c:manualLayout>
                  <c:x val="0"/>
                  <c:y val="-7.97384578582250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95F-4671-B7F5-9849FCB79B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'3,6,12'!$AA$4:$AI$4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'3,6,12'!$AA$8:$AI$8</c:f>
              <c:numCache>
                <c:formatCode>0.0%</c:formatCode>
                <c:ptCount val="8"/>
                <c:pt idx="0">
                  <c:v>2.77102576567817E-2</c:v>
                </c:pt>
                <c:pt idx="1">
                  <c:v>2.4802705749718101E-2</c:v>
                </c:pt>
                <c:pt idx="2">
                  <c:v>4.9859943977590998E-2</c:v>
                </c:pt>
                <c:pt idx="3">
                  <c:v>7.1817192600652904E-2</c:v>
                </c:pt>
                <c:pt idx="4">
                  <c:v>9.6214511041009504E-2</c:v>
                </c:pt>
                <c:pt idx="5">
                  <c:v>9.3200468933177003E-2</c:v>
                </c:pt>
                <c:pt idx="6">
                  <c:v>0.13066385669125399</c:v>
                </c:pt>
                <c:pt idx="7">
                  <c:v>0.108858057630736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695F-4671-B7F5-9849FCB79B87}"/>
            </c:ext>
          </c:extLst>
        </c:ser>
        <c:ser>
          <c:idx val="4"/>
          <c:order val="4"/>
          <c:tx>
            <c:strRef>
              <c:f>'3,6,12'!$Z$9</c:f>
              <c:strCache>
                <c:ptCount val="1"/>
                <c:pt idx="0">
                  <c:v>Municipal</c:v>
                </c:pt>
              </c:strCache>
            </c:strRef>
          </c:tx>
          <c:dLbls>
            <c:dLbl>
              <c:idx val="7"/>
              <c:layout>
                <c:manualLayout>
                  <c:x val="0"/>
                  <c:y val="-3.588230603620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95F-4671-B7F5-9849FCB79B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'3,6,12'!$AA$4:$AI$4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'3,6,12'!$AA$9:$AI$9</c:f>
              <c:numCache>
                <c:formatCode>0.0%</c:formatCode>
                <c:ptCount val="8"/>
                <c:pt idx="0">
                  <c:v>2.2289766970618002E-2</c:v>
                </c:pt>
                <c:pt idx="1">
                  <c:v>2.9350649350649301E-2</c:v>
                </c:pt>
                <c:pt idx="2">
                  <c:v>5.25514089870526E-2</c:v>
                </c:pt>
                <c:pt idx="3">
                  <c:v>7.1206690561529298E-2</c:v>
                </c:pt>
                <c:pt idx="4">
                  <c:v>7.8121618697251705E-2</c:v>
                </c:pt>
                <c:pt idx="5">
                  <c:v>8.3575883575883594E-2</c:v>
                </c:pt>
                <c:pt idx="6">
                  <c:v>9.1508052708638404E-2</c:v>
                </c:pt>
                <c:pt idx="7">
                  <c:v>0.116262975778547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695F-4671-B7F5-9849FCB79B87}"/>
            </c:ext>
          </c:extLst>
        </c:ser>
        <c:ser>
          <c:idx val="5"/>
          <c:order val="5"/>
          <c:tx>
            <c:strRef>
              <c:f>'3,6,12'!$Z$10</c:f>
              <c:strCache>
                <c:ptCount val="1"/>
                <c:pt idx="0">
                  <c:v>Provincial</c:v>
                </c:pt>
              </c:strCache>
            </c:strRef>
          </c:tx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95F-4671-B7F5-9849FCB79B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'3,6,12'!$AA$4:$AI$4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'3,6,12'!$AA$10:$AI$10</c:f>
              <c:numCache>
                <c:formatCode>0.0%</c:formatCode>
                <c:ptCount val="8"/>
                <c:pt idx="0">
                  <c:v>5.4347826086956499E-2</c:v>
                </c:pt>
                <c:pt idx="1">
                  <c:v>5.1329055912007301E-2</c:v>
                </c:pt>
                <c:pt idx="2">
                  <c:v>0.10432569974554699</c:v>
                </c:pt>
                <c:pt idx="3">
                  <c:v>0.12780421481984999</c:v>
                </c:pt>
                <c:pt idx="4">
                  <c:v>0.140034863451482</c:v>
                </c:pt>
                <c:pt idx="5">
                  <c:v>0.19830713422007301</c:v>
                </c:pt>
                <c:pt idx="6">
                  <c:v>0.19131238447319801</c:v>
                </c:pt>
                <c:pt idx="7">
                  <c:v>0.223747980613893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695F-4671-B7F5-9849FCB79B87}"/>
            </c:ext>
          </c:extLst>
        </c:ser>
        <c:ser>
          <c:idx val="6"/>
          <c:order val="6"/>
          <c:tx>
            <c:strRef>
              <c:f>'3,6,12'!$Z$11</c:f>
              <c:strCache>
                <c:ptCount val="1"/>
                <c:pt idx="0">
                  <c:v>Schedule 1</c:v>
                </c:pt>
              </c:strCache>
            </c:strRef>
          </c:tx>
          <c:spPr>
            <a:ln>
              <a:prstDash val="dash"/>
            </a:ln>
          </c:spPr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95F-4671-B7F5-9849FCB79B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'3,6,12'!$AA$4:$AI$4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'3,6,12'!$AA$11:$AI$11</c:f>
              <c:numCache>
                <c:formatCode>0.0%</c:formatCode>
                <c:ptCount val="8"/>
                <c:pt idx="0">
                  <c:v>3.6945687550854402E-2</c:v>
                </c:pt>
                <c:pt idx="1">
                  <c:v>3.8637263964082902E-2</c:v>
                </c:pt>
                <c:pt idx="2">
                  <c:v>5.2974776323105703E-2</c:v>
                </c:pt>
                <c:pt idx="3">
                  <c:v>5.7324538508992599E-2</c:v>
                </c:pt>
                <c:pt idx="4">
                  <c:v>5.8839963036984501E-2</c:v>
                </c:pt>
                <c:pt idx="5">
                  <c:v>6.45638879948503E-2</c:v>
                </c:pt>
                <c:pt idx="6">
                  <c:v>6.2983117064322594E-2</c:v>
                </c:pt>
                <c:pt idx="7">
                  <c:v>5.3030122064830501E-2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695F-4671-B7F5-9849FCB79B87}"/>
            </c:ext>
          </c:extLst>
        </c:ser>
        <c:ser>
          <c:idx val="7"/>
          <c:order val="7"/>
          <c:tx>
            <c:strRef>
              <c:f>'3,6,12'!$Z$12</c:f>
              <c:strCache>
                <c:ptCount val="1"/>
                <c:pt idx="0">
                  <c:v>Schedule 2</c:v>
                </c:pt>
              </c:strCache>
            </c:strRef>
          </c:tx>
          <c:dLbls>
            <c:dLbl>
              <c:idx val="7"/>
              <c:layout>
                <c:manualLayout>
                  <c:x val="1.2311783608091305E-3"/>
                  <c:y val="2.7908460250378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95F-4671-B7F5-9849FCB79B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'3,6,12'!$AA$4:$AI$4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'3,6,12'!$AA$12:$AI$12</c:f>
              <c:numCache>
                <c:formatCode>0.0%</c:formatCode>
                <c:ptCount val="8"/>
                <c:pt idx="0">
                  <c:v>2.09053877488279E-2</c:v>
                </c:pt>
                <c:pt idx="1">
                  <c:v>2.7742142398973699E-2</c:v>
                </c:pt>
                <c:pt idx="2">
                  <c:v>4.5975278866445597E-2</c:v>
                </c:pt>
                <c:pt idx="3">
                  <c:v>6.18805066079295E-2</c:v>
                </c:pt>
                <c:pt idx="4">
                  <c:v>7.3123757455268404E-2</c:v>
                </c:pt>
                <c:pt idx="5">
                  <c:v>8.1931999509021705E-2</c:v>
                </c:pt>
                <c:pt idx="6">
                  <c:v>9.7824048021009205E-2</c:v>
                </c:pt>
                <c:pt idx="7">
                  <c:v>0.10788416471376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695F-4671-B7F5-9849FCB79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050112"/>
        <c:axId val="195064192"/>
      </c:lineChart>
      <c:catAx>
        <c:axId val="19505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5064192"/>
        <c:crosses val="autoZero"/>
        <c:auto val="1"/>
        <c:lblAlgn val="ctr"/>
        <c:lblOffset val="100"/>
        <c:noMultiLvlLbl val="0"/>
      </c:catAx>
      <c:valAx>
        <c:axId val="195064192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1950501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3353902796872283"/>
          <c:y val="0.13194297507325581"/>
          <c:w val="0.84813088968157813"/>
          <c:h val="0.1523340451194099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3,6,12 Months Non COVID Duration Normalized for MSIP </a:t>
            </a:r>
          </a:p>
        </c:rich>
      </c:tx>
      <c:layout>
        <c:manualLayout>
          <c:xMode val="edge"/>
          <c:yMode val="edge"/>
          <c:x val="0.20667959015372336"/>
          <c:y val="4.4929479968850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29145516474307"/>
          <c:y val="0.25726754155730536"/>
          <c:w val="0.87933248843761302"/>
          <c:h val="0.62320365212327011"/>
        </c:manualLayout>
      </c:layout>
      <c:lineChart>
        <c:grouping val="standard"/>
        <c:varyColors val="0"/>
        <c:ser>
          <c:idx val="0"/>
          <c:order val="0"/>
          <c:tx>
            <c:strRef>
              <c:f>'Non Covid'!$N$5</c:f>
              <c:strCache>
                <c:ptCount val="1"/>
                <c:pt idx="0">
                  <c:v>3 Months No MSIP</c:v>
                </c:pt>
              </c:strCache>
            </c:strRef>
          </c:tx>
          <c:spPr>
            <a:ln>
              <a:solidFill>
                <a:srgbClr val="4BACC6">
                  <a:lumMod val="60000"/>
                  <a:lumOff val="40000"/>
                </a:srgbClr>
              </a:solidFill>
            </a:ln>
          </c:spPr>
          <c:marker>
            <c:spPr>
              <a:solidFill>
                <a:srgbClr val="4BACC6">
                  <a:lumMod val="60000"/>
                  <a:lumOff val="40000"/>
                </a:srgbClr>
              </a:solidFill>
              <a:ln>
                <a:solidFill>
                  <a:srgbClr val="4BACC6">
                    <a:lumMod val="60000"/>
                    <a:lumOff val="40000"/>
                  </a:srgbClr>
                </a:solidFill>
              </a:ln>
            </c:spPr>
          </c:marker>
          <c:dLbls>
            <c:dLbl>
              <c:idx val="2"/>
              <c:layout>
                <c:manualLayout>
                  <c:x val="-3.1633184538488901E-2"/>
                  <c:y val="3.0219780219780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C2-4204-90DA-CB573E4F377E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'Non Covid'!$O$4:$S$4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'Non Covid'!$O$5:$S$5</c:f>
              <c:numCache>
                <c:formatCode>0.0%</c:formatCode>
                <c:ptCount val="5"/>
                <c:pt idx="0">
                  <c:v>0.10698376203477511</c:v>
                </c:pt>
                <c:pt idx="1">
                  <c:v>0.12708465273379799</c:v>
                </c:pt>
                <c:pt idx="2">
                  <c:v>0.12908242612752699</c:v>
                </c:pt>
                <c:pt idx="3">
                  <c:v>0.13072422836393</c:v>
                </c:pt>
                <c:pt idx="4">
                  <c:v>0.10863239573229901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C2-4204-90DA-CB573E4F377E}"/>
            </c:ext>
          </c:extLst>
        </c:ser>
        <c:ser>
          <c:idx val="1"/>
          <c:order val="1"/>
          <c:tx>
            <c:strRef>
              <c:f>'Non Covid'!$N$6</c:f>
              <c:strCache>
                <c:ptCount val="1"/>
                <c:pt idx="0">
                  <c:v>6 Months No MSIP</c:v>
                </c:pt>
              </c:strCache>
            </c:strRef>
          </c:tx>
          <c:spPr>
            <a:ln>
              <a:solidFill>
                <a:srgbClr val="F79646"/>
              </a:solidFill>
              <a:prstDash val="solid"/>
            </a:ln>
          </c:spPr>
          <c:marker>
            <c:spPr>
              <a:solidFill>
                <a:srgbClr val="F79646"/>
              </a:solidFill>
              <a:ln>
                <a:solidFill>
                  <a:srgbClr val="F79646"/>
                </a:solidFill>
                <a:prstDash val="solid"/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'Non Covid'!$O$4:$S$4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'Non Covid'!$O$6:$S$6</c:f>
              <c:numCache>
                <c:formatCode>0.0%</c:formatCode>
                <c:ptCount val="5"/>
                <c:pt idx="0">
                  <c:v>5.7937346004927844E-2</c:v>
                </c:pt>
                <c:pt idx="1">
                  <c:v>7.0012391573729904E-2</c:v>
                </c:pt>
                <c:pt idx="2" formatCode="#,##0.0%">
                  <c:v>7.1561439982492606E-2</c:v>
                </c:pt>
                <c:pt idx="3" formatCode="#,##0.0%">
                  <c:v>6.5243296921549204E-2</c:v>
                </c:pt>
                <c:pt idx="4" formatCode="#,##0.0%">
                  <c:v>5.2812400127836397E-2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C2-4204-90DA-CB573E4F377E}"/>
            </c:ext>
          </c:extLst>
        </c:ser>
        <c:ser>
          <c:idx val="2"/>
          <c:order val="2"/>
          <c:tx>
            <c:strRef>
              <c:f>'Non Covid'!$N$7</c:f>
              <c:strCache>
                <c:ptCount val="1"/>
                <c:pt idx="0">
                  <c:v>12 Months No MSIP</c:v>
                </c:pt>
              </c:strCache>
            </c:strRef>
          </c:tx>
          <c:spPr>
            <a:ln>
              <a:solidFill>
                <a:srgbClr val="9BBB59"/>
              </a:solidFill>
            </a:ln>
          </c:spPr>
          <c:marker>
            <c:spPr>
              <a:solidFill>
                <a:srgbClr val="9BBB59"/>
              </a:solidFill>
              <a:ln>
                <a:solidFill>
                  <a:srgbClr val="9BBB59"/>
                </a:solidFill>
              </a:ln>
            </c:spPr>
          </c:marker>
          <c:dLbls>
            <c:dLbl>
              <c:idx val="0"/>
              <c:layout>
                <c:manualLayout>
                  <c:x val="-3.739604888527881E-2"/>
                  <c:y val="3.57142857142857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C2-4204-90DA-CB573E4F377E}"/>
                </c:ext>
              </c:extLst>
            </c:dLbl>
            <c:dLbl>
              <c:idx val="1"/>
              <c:layout>
                <c:manualLayout>
                  <c:x val="-3.3816630036341035E-2"/>
                  <c:y val="3.20512820512820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C2-4204-90DA-CB573E4F377E}"/>
                </c:ext>
              </c:extLst>
            </c:dLbl>
            <c:dLbl>
              <c:idx val="2"/>
              <c:layout>
                <c:manualLayout>
                  <c:x val="-3.7396048885278782E-2"/>
                  <c:y val="3.20512820512820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C2-4204-90DA-CB573E4F377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'Non Covid'!$O$4:$S$4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'Non Covid'!$O$7:$S$7</c:f>
              <c:numCache>
                <c:formatCode>0.0%</c:formatCode>
                <c:ptCount val="5"/>
                <c:pt idx="0">
                  <c:v>3.2606438213914901E-2</c:v>
                </c:pt>
                <c:pt idx="1">
                  <c:v>3.7274275979557098E-2</c:v>
                </c:pt>
                <c:pt idx="2">
                  <c:v>3.7580993520518399E-2</c:v>
                </c:pt>
                <c:pt idx="3">
                  <c:v>3.1780284453163297E-2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2C2-4204-90DA-CB573E4F3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050112"/>
        <c:axId val="195064192"/>
      </c:lineChart>
      <c:catAx>
        <c:axId val="19505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5064192"/>
        <c:crosses val="autoZero"/>
        <c:auto val="1"/>
        <c:lblAlgn val="ctr"/>
        <c:lblOffset val="100"/>
        <c:noMultiLvlLbl val="0"/>
      </c:catAx>
      <c:valAx>
        <c:axId val="195064192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1950501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5060585781207719E-2"/>
          <c:y val="0.11371493448431068"/>
          <c:w val="0.85336655702847275"/>
          <c:h val="0.119510830376972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3,6,12 Months Non COVID Duration</a:t>
            </a:r>
          </a:p>
        </c:rich>
      </c:tx>
      <c:layout>
        <c:manualLayout>
          <c:xMode val="edge"/>
          <c:yMode val="edge"/>
          <c:x val="0.34658415489584271"/>
          <c:y val="4.49295323233110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295918007763272"/>
          <c:y val="0.25726741247520307"/>
          <c:w val="0.87933248843761302"/>
          <c:h val="0.62320365212327011"/>
        </c:manualLayout>
      </c:layout>
      <c:lineChart>
        <c:grouping val="standard"/>
        <c:varyColors val="0"/>
        <c:ser>
          <c:idx val="0"/>
          <c:order val="0"/>
          <c:tx>
            <c:strRef>
              <c:f>'Non Covid'!$N$10</c:f>
              <c:strCache>
                <c:ptCount val="1"/>
                <c:pt idx="0">
                  <c:v>3 Months All</c:v>
                </c:pt>
              </c:strCache>
            </c:strRef>
          </c:tx>
          <c:spPr>
            <a:ln>
              <a:solidFill>
                <a:srgbClr val="4BACC6">
                  <a:lumMod val="60000"/>
                  <a:lumOff val="40000"/>
                </a:srgbClr>
              </a:solidFill>
            </a:ln>
          </c:spPr>
          <c:marker>
            <c:spPr>
              <a:solidFill>
                <a:srgbClr val="4BACC6">
                  <a:lumMod val="60000"/>
                  <a:lumOff val="40000"/>
                </a:srgbClr>
              </a:solidFill>
              <a:ln>
                <a:solidFill>
                  <a:srgbClr val="4BACC6">
                    <a:lumMod val="60000"/>
                    <a:lumOff val="40000"/>
                  </a:srgbClr>
                </a:solidFill>
              </a:ln>
            </c:spPr>
          </c:marker>
          <c:dLbls>
            <c:dLbl>
              <c:idx val="2"/>
              <c:layout>
                <c:manualLayout>
                  <c:x val="-3.1633184538488901E-2"/>
                  <c:y val="3.0219780219780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7D-4C5F-B939-9485FC393943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'Non Covid'!$O$9:$S$9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'Non Covid'!$O$10:$S$10</c:f>
              <c:numCache>
                <c:formatCode>0.0%</c:formatCode>
                <c:ptCount val="5"/>
                <c:pt idx="0">
                  <c:v>0.14726361684128328</c:v>
                </c:pt>
                <c:pt idx="1">
                  <c:v>0.16952405322415601</c:v>
                </c:pt>
                <c:pt idx="2">
                  <c:v>0.18886834679381101</c:v>
                </c:pt>
                <c:pt idx="3">
                  <c:v>0.207859807408693</c:v>
                </c:pt>
                <c:pt idx="4">
                  <c:v>0.17060762396102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7D-4C5F-B939-9485FC393943}"/>
            </c:ext>
          </c:extLst>
        </c:ser>
        <c:ser>
          <c:idx val="1"/>
          <c:order val="1"/>
          <c:tx>
            <c:strRef>
              <c:f>'Non Covid'!$N$11</c:f>
              <c:strCache>
                <c:ptCount val="1"/>
                <c:pt idx="0">
                  <c:v>6 Months All</c:v>
                </c:pt>
              </c:strCache>
            </c:strRef>
          </c:tx>
          <c:spPr>
            <a:ln>
              <a:solidFill>
                <a:srgbClr val="F79646"/>
              </a:solidFill>
              <a:prstDash val="solid"/>
            </a:ln>
          </c:spPr>
          <c:marker>
            <c:spPr>
              <a:solidFill>
                <a:srgbClr val="F79646"/>
              </a:solidFill>
              <a:ln>
                <a:solidFill>
                  <a:srgbClr val="F79646"/>
                </a:solidFill>
                <a:prstDash val="solid"/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'Non Covid'!$O$9:$S$9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'Non Covid'!$O$11:$S$11</c:f>
              <c:numCache>
                <c:formatCode>0.0%</c:formatCode>
                <c:ptCount val="5"/>
                <c:pt idx="0">
                  <c:v>0.10126101007540714</c:v>
                </c:pt>
                <c:pt idx="1">
                  <c:v>0.116493369030571</c:v>
                </c:pt>
                <c:pt idx="2" formatCode="#,##0.0%">
                  <c:v>0.13554962850066701</c:v>
                </c:pt>
                <c:pt idx="3" formatCode="#,##0.0%">
                  <c:v>0.14813870474247801</c:v>
                </c:pt>
                <c:pt idx="4" formatCode="#,##0.0%">
                  <c:v>0.117676091094973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7D-4C5F-B939-9485FC393943}"/>
            </c:ext>
          </c:extLst>
        </c:ser>
        <c:ser>
          <c:idx val="2"/>
          <c:order val="2"/>
          <c:tx>
            <c:strRef>
              <c:f>'Non Covid'!$N$12</c:f>
              <c:strCache>
                <c:ptCount val="1"/>
                <c:pt idx="0">
                  <c:v>12 Months All</c:v>
                </c:pt>
              </c:strCache>
            </c:strRef>
          </c:tx>
          <c:spPr>
            <a:ln>
              <a:solidFill>
                <a:srgbClr val="9BBB59"/>
              </a:solidFill>
            </a:ln>
          </c:spPr>
          <c:marker>
            <c:spPr>
              <a:solidFill>
                <a:srgbClr val="9BBB59"/>
              </a:solidFill>
              <a:ln>
                <a:solidFill>
                  <a:srgbClr val="9BBB59"/>
                </a:solidFill>
              </a:ln>
            </c:spPr>
          </c:marker>
          <c:dLbls>
            <c:dLbl>
              <c:idx val="0"/>
              <c:layout>
                <c:manualLayout>
                  <c:x val="-3.739604888527881E-2"/>
                  <c:y val="3.57142857142857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7D-4C5F-B939-9485FC393943}"/>
                </c:ext>
              </c:extLst>
            </c:dLbl>
            <c:dLbl>
              <c:idx val="1"/>
              <c:layout>
                <c:manualLayout>
                  <c:x val="-3.3816630036341035E-2"/>
                  <c:y val="3.20512820512820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7D-4C5F-B939-9485FC393943}"/>
                </c:ext>
              </c:extLst>
            </c:dLbl>
            <c:dLbl>
              <c:idx val="2"/>
              <c:layout>
                <c:manualLayout>
                  <c:x val="-3.7396048885278782E-2"/>
                  <c:y val="3.20512820512820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7D-4C5F-B939-9485FC393943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'Non Covid'!$O$9:$S$9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'Non Covid'!$O$12:$S$12</c:f>
              <c:numCache>
                <c:formatCode>#,##0.0%</c:formatCode>
                <c:ptCount val="5"/>
                <c:pt idx="0">
                  <c:v>7.3123757455268404E-2</c:v>
                </c:pt>
                <c:pt idx="1">
                  <c:v>8.1931999509021705E-2</c:v>
                </c:pt>
                <c:pt idx="2" formatCode="0.0%">
                  <c:v>9.7824048021009205E-2</c:v>
                </c:pt>
                <c:pt idx="3" formatCode="0.0%">
                  <c:v>0.10788416471376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07D-4C5F-B939-9485FC393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050112"/>
        <c:axId val="195064192"/>
      </c:lineChart>
      <c:catAx>
        <c:axId val="19505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5064192"/>
        <c:crosses val="autoZero"/>
        <c:auto val="1"/>
        <c:lblAlgn val="ctr"/>
        <c:lblOffset val="100"/>
        <c:noMultiLvlLbl val="0"/>
      </c:catAx>
      <c:valAx>
        <c:axId val="195064192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1950501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858239404211155"/>
          <c:y val="0.11371493448431068"/>
          <c:w val="0.64955713851674524"/>
          <c:h val="0.119510830376972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83536900407134"/>
          <c:y val="9.925402474606293E-2"/>
          <c:w val="0.71591791183582365"/>
          <c:h val="0.571507041022550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Summary!$B$7</c:f>
              <c:strCache>
                <c:ptCount val="1"/>
                <c:pt idx="0">
                  <c:v>Physical</c:v>
                </c:pt>
              </c:strCache>
            </c:strRef>
          </c:tx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EB-4047-B37B-50C24673181A}"/>
              </c:ext>
            </c:extLst>
          </c:dPt>
          <c:dLbls>
            <c:dLbl>
              <c:idx val="0"/>
              <c:layout>
                <c:manualLayout>
                  <c:x val="2.6246719160104987E-3"/>
                  <c:y val="7.2164967980346953E-2"/>
                </c:manualLayout>
              </c:layout>
              <c:tx>
                <c:rich>
                  <a:bodyPr/>
                  <a:lstStyle/>
                  <a:p>
                    <a:fld id="{0588F131-ABD1-4BBB-ACDE-FB6AD12678E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CEB-4047-B37B-50C24673181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0C6237B-C5A0-4E28-905C-615EBC3EDE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ECEB-4047-B37B-50C24673181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8EA074B-C027-4C71-B7B0-ECE363C8FAF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ECEB-4047-B37B-50C24673181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805DAD-8ABB-4563-ABAB-DDFA49067B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CEB-4047-B37B-50C24673181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9E6472F-BAC0-42AB-9DD4-2D706ADA9D1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ECEB-4047-B37B-50C24673181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99B6BA2-BDA9-4614-9107-A14E5914A3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ECEB-4047-B37B-50C24673181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91%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EB-4047-B37B-50C24673181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strRef>
              <c:f>Summary!$A$9:$A$15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Summary!$B$9:$B$15</c:f>
              <c:numCache>
                <c:formatCode>_(* #,##0_);_(* \(#,##0\);_(* "-"??_);_(@_)</c:formatCode>
                <c:ptCount val="7"/>
                <c:pt idx="0">
                  <c:v>13908</c:v>
                </c:pt>
                <c:pt idx="1">
                  <c:v>14071</c:v>
                </c:pt>
                <c:pt idx="2">
                  <c:v>9589</c:v>
                </c:pt>
                <c:pt idx="3">
                  <c:v>11827</c:v>
                </c:pt>
                <c:pt idx="4">
                  <c:v>16625</c:v>
                </c:pt>
                <c:pt idx="5">
                  <c:v>10050</c:v>
                </c:pt>
                <c:pt idx="6">
                  <c:v>8674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Summary!$B$17:$B$22</c15:f>
                <c15:dlblRangeCache>
                  <c:ptCount val="6"/>
                  <c:pt idx="0">
                    <c:v>92%</c:v>
                  </c:pt>
                  <c:pt idx="1">
                    <c:v>92%</c:v>
                  </c:pt>
                  <c:pt idx="2">
                    <c:v>89%</c:v>
                  </c:pt>
                  <c:pt idx="3">
                    <c:v>90%</c:v>
                  </c:pt>
                  <c:pt idx="4">
                    <c:v>92%</c:v>
                  </c:pt>
                  <c:pt idx="5">
                    <c:v>93%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ECEB-4047-B37B-50C24673181A}"/>
            </c:ext>
          </c:extLst>
        </c:ser>
        <c:ser>
          <c:idx val="1"/>
          <c:order val="1"/>
          <c:tx>
            <c:strRef>
              <c:f>Summary!$C$7</c:f>
              <c:strCache>
                <c:ptCount val="1"/>
                <c:pt idx="0">
                  <c:v>Mental Health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581990278843694E-3"/>
                  <c:y val="-5.3676880395512688E-2"/>
                </c:manualLayout>
              </c:layout>
              <c:tx>
                <c:rich>
                  <a:bodyPr/>
                  <a:lstStyle/>
                  <a:p>
                    <a:fld id="{7D3EC6F4-E6E4-4CA8-A46A-217DB3D91F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CEB-4047-B37B-50C24673181A}"/>
                </c:ext>
              </c:extLst>
            </c:dLbl>
            <c:dLbl>
              <c:idx val="1"/>
              <c:layout>
                <c:manualLayout>
                  <c:x val="2.5581990278843694E-3"/>
                  <c:y val="-4.6519963009444332E-2"/>
                </c:manualLayout>
              </c:layout>
              <c:tx>
                <c:rich>
                  <a:bodyPr/>
                  <a:lstStyle/>
                  <a:p>
                    <a:fld id="{BEFCEC3D-DF89-4344-84F2-2A38E47B051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CEB-4047-B37B-50C24673181A}"/>
                </c:ext>
              </c:extLst>
            </c:dLbl>
            <c:dLbl>
              <c:idx val="2"/>
              <c:layout>
                <c:manualLayout>
                  <c:x val="0"/>
                  <c:y val="-5.3676880395512667E-2"/>
                </c:manualLayout>
              </c:layout>
              <c:tx>
                <c:rich>
                  <a:bodyPr/>
                  <a:lstStyle/>
                  <a:p>
                    <a:fld id="{E554EB26-1693-4E77-836E-EAAB983B75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CEB-4047-B37B-50C24673181A}"/>
                </c:ext>
              </c:extLst>
            </c:dLbl>
            <c:dLbl>
              <c:idx val="3"/>
              <c:layout>
                <c:manualLayout>
                  <c:x val="2.5581990278842758E-3"/>
                  <c:y val="-4.2941504316410167E-2"/>
                </c:manualLayout>
              </c:layout>
              <c:tx>
                <c:rich>
                  <a:bodyPr/>
                  <a:lstStyle/>
                  <a:p>
                    <a:fld id="{44E5DD5E-E45D-445C-A0A6-3ADA4D96683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CEB-4047-B37B-50C24673181A}"/>
                </c:ext>
              </c:extLst>
            </c:dLbl>
            <c:dLbl>
              <c:idx val="4"/>
              <c:layout>
                <c:manualLayout>
                  <c:x val="0"/>
                  <c:y val="-4.2941504316410133E-2"/>
                </c:manualLayout>
              </c:layout>
              <c:tx>
                <c:rich>
                  <a:bodyPr/>
                  <a:lstStyle/>
                  <a:p>
                    <a:fld id="{7694A544-653B-4B67-9D75-9140180ADE2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CEB-4047-B37B-50C24673181A}"/>
                </c:ext>
              </c:extLst>
            </c:dLbl>
            <c:dLbl>
              <c:idx val="5"/>
              <c:layout>
                <c:manualLayout>
                  <c:x val="0"/>
                  <c:y val="-3.40309772999983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EB-4047-B37B-50C24673181A}"/>
                </c:ext>
              </c:extLst>
            </c:dLbl>
            <c:dLbl>
              <c:idx val="6"/>
              <c:layout>
                <c:manualLayout>
                  <c:x val="5.5050559467134802E-3"/>
                  <c:y val="-3.06277455897729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039732715165644E-2"/>
                      <c:h val="5.71891913328727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ECEB-4047-B37B-50C24673181A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strRef>
              <c:f>Summary!$A$9:$A$15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2022 YTD</c:v>
                </c:pt>
                <c:pt idx="6">
                  <c:v>2023 YTD</c:v>
                </c:pt>
              </c:strCache>
            </c:strRef>
          </c:cat>
          <c:val>
            <c:numRef>
              <c:f>Summary!$C$9:$C$15</c:f>
              <c:numCache>
                <c:formatCode>_(* #,##0_);_(* \(#,##0\);_(* "-"??_);_(@_)</c:formatCode>
                <c:ptCount val="7"/>
                <c:pt idx="0">
                  <c:v>1248</c:v>
                </c:pt>
                <c:pt idx="1">
                  <c:v>1250</c:v>
                </c:pt>
                <c:pt idx="2">
                  <c:v>1152</c:v>
                </c:pt>
                <c:pt idx="3">
                  <c:v>1376</c:v>
                </c:pt>
                <c:pt idx="4">
                  <c:v>1382</c:v>
                </c:pt>
                <c:pt idx="5">
                  <c:v>717</c:v>
                </c:pt>
                <c:pt idx="6">
                  <c:v>818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Summary!$C$17:$C$22</c15:f>
                <c15:dlblRangeCache>
                  <c:ptCount val="6"/>
                  <c:pt idx="0">
                    <c:v>8%</c:v>
                  </c:pt>
                  <c:pt idx="1">
                    <c:v>8%</c:v>
                  </c:pt>
                  <c:pt idx="2">
                    <c:v>11%</c:v>
                  </c:pt>
                  <c:pt idx="3">
                    <c:v>10%</c:v>
                  </c:pt>
                  <c:pt idx="4">
                    <c:v>8%</c:v>
                  </c:pt>
                  <c:pt idx="5">
                    <c:v>7%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F-ECEB-4047-B37B-50C246731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71795840"/>
        <c:axId val="71797376"/>
      </c:barChart>
      <c:catAx>
        <c:axId val="717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1797376"/>
        <c:crosses val="autoZero"/>
        <c:auto val="1"/>
        <c:lblAlgn val="ctr"/>
        <c:lblOffset val="100"/>
        <c:noMultiLvlLbl val="0"/>
      </c:catAx>
      <c:valAx>
        <c:axId val="717973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Claims</a:t>
                </a:r>
              </a:p>
            </c:rich>
          </c:tx>
          <c:overlay val="0"/>
        </c:title>
        <c:numFmt formatCode="_(* #,##0_);_(* \(#,##0\);_(* &quot;-&quot;??_);_(@_)" sourceLinked="1"/>
        <c:majorTickMark val="none"/>
        <c:minorTickMark val="none"/>
        <c:tickLblPos val="nextTo"/>
        <c:crossAx val="717958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575994-3E0D-43A3-9C17-9E2F9F4450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CFEFB-5DAD-4652-877B-618E731E2B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A3A17-2151-4C8C-A282-E21A7B19EA64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8ECDE-F311-47E5-9C58-9F6E09ECB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DAAA2-BD5B-4A2D-A23D-001952052B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8172-F3CE-427F-A63D-466E881246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3438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4A3D9-7A32-490E-850B-E2F19BDA1268}" type="datetimeFigureOut">
              <a:rPr lang="en-CA" smtClean="0"/>
              <a:t>2023-09-26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E08EA-39A7-449B-83FD-8E3D55FF81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495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08EA-39A7-449B-83FD-8E3D55FF815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491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08EA-39A7-449B-83FD-8E3D55FF815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484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08EA-39A7-449B-83FD-8E3D55FF815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7397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E08EA-39A7-449B-83FD-8E3D55FF815E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0896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Option 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26793-4190-4187-BE4A-A91322DD75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700388"/>
            <a:ext cx="9601200" cy="3657600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4EBF08-F2FA-D44A-A59F-9A3D937DF3F3}"/>
              </a:ext>
            </a:extLst>
          </p:cNvPr>
          <p:cNvGrpSpPr/>
          <p:nvPr userDrawn="1"/>
        </p:nvGrpSpPr>
        <p:grpSpPr>
          <a:xfrm>
            <a:off x="8748216" y="6005016"/>
            <a:ext cx="2224584" cy="2224584"/>
            <a:chOff x="7565571" y="5508170"/>
            <a:chExt cx="2721429" cy="2721429"/>
          </a:xfrm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178C5C50-0309-4941-8A4C-BD3148BAB52A}"/>
                </a:ext>
              </a:extLst>
            </p:cNvPr>
            <p:cNvSpPr/>
            <p:nvPr userDrawn="1"/>
          </p:nvSpPr>
          <p:spPr>
            <a:xfrm rot="16200000">
              <a:off x="7565571" y="5508170"/>
              <a:ext cx="2721429" cy="272142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66FEAA-D7DF-3346-A383-878774B698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8370" y="7322684"/>
              <a:ext cx="1106686" cy="557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861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0EB60-B8F4-4ECF-BBBC-195621A64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82A7-54AA-4490-A359-69302FB2F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4457700" cy="4572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7BE24-F986-4DFF-BBF6-0EB0E66E2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9300" y="2057400"/>
            <a:ext cx="4457700" cy="4572000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F4FE6D-A846-524C-9F22-55642C066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669385"/>
            <a:ext cx="82296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CA"/>
              <a:t>Presentation title – Date</a:t>
            </a:r>
            <a:endParaRPr lang="en-CA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6A83216-BD04-FC45-8CBF-6EF723073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2" y="7669385"/>
            <a:ext cx="17145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718111C8-8670-0743-A6DC-03327BE8240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40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escription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00D1D-558B-469D-B0E5-135541A6A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57400"/>
            <a:ext cx="4457700" cy="457200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411470" indent="0">
              <a:buNone/>
              <a:defRPr sz="1800" b="1"/>
            </a:lvl2pPr>
            <a:lvl3pPr marL="822940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8" indent="0">
              <a:buNone/>
              <a:defRPr sz="1440" b="1"/>
            </a:lvl6pPr>
            <a:lvl7pPr marL="2468819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3DA75-C51D-46BB-986F-01C0E2743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4457700" cy="3886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31658B-D1E5-4AC4-888F-2A307708F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9300" y="2057400"/>
            <a:ext cx="4457700" cy="457200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411470" indent="0">
              <a:buNone/>
              <a:defRPr sz="1800" b="1"/>
            </a:lvl2pPr>
            <a:lvl3pPr marL="822940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8" indent="0">
              <a:buNone/>
              <a:defRPr sz="1440" b="1"/>
            </a:lvl6pPr>
            <a:lvl7pPr marL="2468819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E4E8C4-793A-4BC2-B466-1D94F3D1B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29300" y="2743200"/>
            <a:ext cx="44577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B2B470-FFF5-4D35-8F47-27D94C738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8000"/>
            <a:ext cx="9601200" cy="11808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67AF401-F6A9-C74B-BA82-CCCB534A22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6404" y="7669385"/>
            <a:ext cx="82296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CA"/>
              <a:t>Presentation title – Date</a:t>
            </a:r>
            <a:endParaRPr lang="en-CA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5325856-0CDD-6744-82DE-432B48D74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2" y="7669385"/>
            <a:ext cx="17145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5CA4BE7-2397-554E-B46C-1C156E59D5F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7945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B394-DB0E-4B91-9962-E37BA7FF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6B3E5-580E-4E48-A06E-E3106E90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669385"/>
            <a:ext cx="82296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CA"/>
              <a:t>Presentation title – Date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76188-F076-7942-9361-F3C2585FA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2" y="7669385"/>
            <a:ext cx="17145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A91E3FD0-3040-AB4F-B9AC-1F031CD249A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8627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us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26793-4190-4187-BE4A-A91322DD75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5658" y="1700388"/>
            <a:ext cx="3791521" cy="3657600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6000"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Discussion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4905A8-FF5C-6646-B956-77FF6237C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179" y="2110960"/>
            <a:ext cx="2390192" cy="23901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86B5F96-3633-9045-94DB-EE8B81725281}"/>
              </a:ext>
            </a:extLst>
          </p:cNvPr>
          <p:cNvGrpSpPr/>
          <p:nvPr userDrawn="1"/>
        </p:nvGrpSpPr>
        <p:grpSpPr>
          <a:xfrm>
            <a:off x="8748216" y="6005016"/>
            <a:ext cx="2224584" cy="2224584"/>
            <a:chOff x="7565571" y="5508170"/>
            <a:chExt cx="2721429" cy="2721429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18A5B3A3-5BD9-0240-8B3C-A41A4DC6ECF0}"/>
                </a:ext>
              </a:extLst>
            </p:cNvPr>
            <p:cNvSpPr/>
            <p:nvPr userDrawn="1"/>
          </p:nvSpPr>
          <p:spPr>
            <a:xfrm rot="16200000">
              <a:off x="7565571" y="5508170"/>
              <a:ext cx="2721429" cy="272142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1C747C-2FA6-D14C-8FCB-3726421420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8370" y="7322684"/>
              <a:ext cx="1106686" cy="557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832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Option 2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26793-4190-4187-BE4A-A91322DD75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693254"/>
            <a:ext cx="9601200" cy="3657600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7253AC94-37B1-E94D-9A61-08CF489D4F41}"/>
              </a:ext>
            </a:extLst>
          </p:cNvPr>
          <p:cNvSpPr/>
          <p:nvPr userDrawn="1"/>
        </p:nvSpPr>
        <p:spPr>
          <a:xfrm rot="5400000">
            <a:off x="0" y="0"/>
            <a:ext cx="2224584" cy="2224584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4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C22311-D2C1-DD4B-A409-DAB930BC4109}"/>
              </a:ext>
            </a:extLst>
          </p:cNvPr>
          <p:cNvGrpSpPr/>
          <p:nvPr userDrawn="1"/>
        </p:nvGrpSpPr>
        <p:grpSpPr>
          <a:xfrm>
            <a:off x="8748216" y="6005016"/>
            <a:ext cx="2224584" cy="2224584"/>
            <a:chOff x="7565571" y="5508170"/>
            <a:chExt cx="2721429" cy="2721429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0BE34538-279D-CB45-B985-4AD9AA6AE4F3}"/>
                </a:ext>
              </a:extLst>
            </p:cNvPr>
            <p:cNvSpPr/>
            <p:nvPr userDrawn="1"/>
          </p:nvSpPr>
          <p:spPr>
            <a:xfrm rot="16200000">
              <a:off x="7565571" y="5508170"/>
              <a:ext cx="2721429" cy="272142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B227C3-5461-F04A-930B-0C29063EF6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8370" y="7322684"/>
              <a:ext cx="1106686" cy="557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84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265D3-2344-934F-8EBB-464004669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48000"/>
            <a:ext cx="9601200" cy="11808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5168044-F669-9B46-8230-F36BD040DC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2057403"/>
            <a:ext cx="9601200" cy="4930540"/>
          </a:xfrm>
        </p:spPr>
        <p:txBody>
          <a:bodyPr bIns="216000" anchor="ctr" anchorCtr="0"/>
          <a:lstStyle>
            <a:lvl1pPr marL="0" marR="0" indent="0" algn="ctr" defTabSz="82294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 sz="21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Topic | Presenter | 0 min.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483A61C-191A-4C4B-BEC1-58268FB15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669385"/>
            <a:ext cx="82296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Presentation title – Date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A78567-8628-BE48-B302-D2D502717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2" y="7669385"/>
            <a:ext cx="17145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006B423-231E-4F51-B50D-F62C4DE65C1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552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section (Option 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A6F026-F585-014F-9AF7-FD2ABC782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9601200" cy="3657600"/>
          </a:xfrm>
        </p:spPr>
        <p:txBody>
          <a:bodyPr anchor="ctr" anchorCtr="0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New 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730BBF-A365-E74A-8114-A5289EF18738}"/>
              </a:ext>
            </a:extLst>
          </p:cNvPr>
          <p:cNvGrpSpPr/>
          <p:nvPr userDrawn="1"/>
        </p:nvGrpSpPr>
        <p:grpSpPr>
          <a:xfrm>
            <a:off x="8748216" y="6005016"/>
            <a:ext cx="2224584" cy="2224584"/>
            <a:chOff x="7565571" y="5508170"/>
            <a:chExt cx="2721429" cy="2721429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F608AC26-C475-8743-84F9-E97407B7F672}"/>
                </a:ext>
              </a:extLst>
            </p:cNvPr>
            <p:cNvSpPr/>
            <p:nvPr userDrawn="1"/>
          </p:nvSpPr>
          <p:spPr>
            <a:xfrm rot="16200000">
              <a:off x="7565571" y="5508170"/>
              <a:ext cx="2721429" cy="2721429"/>
            </a:xfrm>
            <a:prstGeom prst="rtTriangle">
              <a:avLst/>
            </a:prstGeom>
            <a:solidFill>
              <a:srgbClr val="00A851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A7CBE2-9308-B24D-BD19-B5BF8B5B5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8370" y="7322684"/>
              <a:ext cx="1106686" cy="557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186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section w list (Option 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A6F026-F585-014F-9AF7-FD2ABC782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2" y="1828800"/>
            <a:ext cx="5118234" cy="3657600"/>
          </a:xfrm>
        </p:spPr>
        <p:txBody>
          <a:bodyPr anchor="ctr" anchorCtr="0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New section or summary slide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64747A-F355-9743-A2FD-F9FF7674ED69}"/>
              </a:ext>
            </a:extLst>
          </p:cNvPr>
          <p:cNvCxnSpPr/>
          <p:nvPr userDrawn="1"/>
        </p:nvCxnSpPr>
        <p:spPr>
          <a:xfrm>
            <a:off x="5804034" y="1828800"/>
            <a:ext cx="0" cy="365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90429FC-B4B4-B945-9603-D7B5C390E5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4034" y="1828800"/>
            <a:ext cx="4262256" cy="3657600"/>
          </a:xfrm>
        </p:spPr>
        <p:txBody>
          <a:bodyPr lIns="612000" anchor="ctr" anchorCtr="0"/>
          <a:lstStyle>
            <a:lvl1pPr marL="0" marR="0" indent="0" algn="l" defTabSz="822940" rtl="0" eaLnBrk="1" fontAlgn="ctr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List item 1</a:t>
            </a:r>
          </a:p>
          <a:p>
            <a:pPr lvl="0"/>
            <a:r>
              <a:rPr lang="en-US" dirty="0"/>
              <a:t>List item 2</a:t>
            </a:r>
          </a:p>
          <a:p>
            <a:pPr lvl="0"/>
            <a:r>
              <a:rPr lang="en-US" dirty="0"/>
              <a:t>List item 3…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7D838D-D8CC-F744-AB7A-881F264CF181}"/>
              </a:ext>
            </a:extLst>
          </p:cNvPr>
          <p:cNvGrpSpPr/>
          <p:nvPr userDrawn="1"/>
        </p:nvGrpSpPr>
        <p:grpSpPr>
          <a:xfrm>
            <a:off x="8748216" y="6005016"/>
            <a:ext cx="2224584" cy="2224584"/>
            <a:chOff x="7565571" y="5508170"/>
            <a:chExt cx="2721429" cy="2721429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9ECC09BC-45E4-D948-896F-DEBAD75A9806}"/>
                </a:ext>
              </a:extLst>
            </p:cNvPr>
            <p:cNvSpPr/>
            <p:nvPr userDrawn="1"/>
          </p:nvSpPr>
          <p:spPr>
            <a:xfrm rot="16200000">
              <a:off x="7565571" y="5508170"/>
              <a:ext cx="2721429" cy="2721429"/>
            </a:xfrm>
            <a:prstGeom prst="rtTriangle">
              <a:avLst/>
            </a:prstGeom>
            <a:solidFill>
              <a:srgbClr val="00A851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4F5CC0-7031-7B44-8C6E-54D7583A48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8370" y="7322684"/>
              <a:ext cx="1106686" cy="557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657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section (Option 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A6F026-F585-014F-9AF7-FD2ABC782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9601200" cy="3657600"/>
          </a:xfrm>
        </p:spPr>
        <p:txBody>
          <a:bodyPr anchor="ctr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4217B-851B-B148-9935-4C29512DD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291" y="7488257"/>
            <a:ext cx="678482" cy="455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8F750-84FD-0A43-B5F7-10F083A83E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8311" y="7488714"/>
            <a:ext cx="908050" cy="4572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B1246A4-67E5-FE41-9458-6DCF55F8DD3E}"/>
              </a:ext>
            </a:extLst>
          </p:cNvPr>
          <p:cNvSpPr/>
          <p:nvPr userDrawn="1"/>
        </p:nvSpPr>
        <p:spPr>
          <a:xfrm rot="5400000">
            <a:off x="0" y="0"/>
            <a:ext cx="2224584" cy="2224584"/>
          </a:xfrm>
          <a:prstGeom prst="rtTriangle">
            <a:avLst/>
          </a:prstGeom>
          <a:solidFill>
            <a:srgbClr val="00A851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FB7C04-730B-3F4D-B36A-065A5348A9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0711" y="7641114"/>
            <a:ext cx="90805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0F5A84-89FB-BD48-A1EE-4DB1F0EC1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120" y="7486542"/>
            <a:ext cx="90464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32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section w list (Option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34217B-851B-B148-9935-4C29512DD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291" y="7488257"/>
            <a:ext cx="678482" cy="455484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2D491DFD-B7FB-E641-AEEA-8C4D11FF9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2" y="1828800"/>
            <a:ext cx="5118234" cy="3657600"/>
          </a:xfrm>
        </p:spPr>
        <p:txBody>
          <a:bodyPr anchor="ctr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section or summary slide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F5306A-3013-D347-AD90-40EC5D630A3B}"/>
              </a:ext>
            </a:extLst>
          </p:cNvPr>
          <p:cNvCxnSpPr/>
          <p:nvPr userDrawn="1"/>
        </p:nvCxnSpPr>
        <p:spPr>
          <a:xfrm>
            <a:off x="5804034" y="1828800"/>
            <a:ext cx="0" cy="36576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3036C3C-9B3E-2340-835E-CB6FD4C70A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4034" y="1828800"/>
            <a:ext cx="4262256" cy="3657600"/>
          </a:xfrm>
        </p:spPr>
        <p:txBody>
          <a:bodyPr lIns="612000" anchor="ctr" anchorCtr="0"/>
          <a:lstStyle>
            <a:lvl1pPr marL="0" marR="0" indent="0" algn="l" defTabSz="822940" rtl="0" eaLnBrk="1" fontAlgn="ctr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List item 1</a:t>
            </a:r>
          </a:p>
          <a:p>
            <a:pPr lvl="0"/>
            <a:r>
              <a:rPr lang="en-US" dirty="0"/>
              <a:t>List item 2</a:t>
            </a:r>
          </a:p>
          <a:p>
            <a:pPr lvl="0"/>
            <a:r>
              <a:rPr lang="en-US" dirty="0"/>
              <a:t>List item 3…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005198C0-D676-7D40-AA85-7F3A76049FFA}"/>
              </a:ext>
            </a:extLst>
          </p:cNvPr>
          <p:cNvSpPr/>
          <p:nvPr userDrawn="1"/>
        </p:nvSpPr>
        <p:spPr>
          <a:xfrm rot="5400000">
            <a:off x="0" y="0"/>
            <a:ext cx="2224584" cy="2224584"/>
          </a:xfrm>
          <a:prstGeom prst="rtTriangle">
            <a:avLst/>
          </a:prstGeom>
          <a:solidFill>
            <a:srgbClr val="00A851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5AEEB5-9F61-AD48-A037-8D70EAE0E2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120" y="7486542"/>
            <a:ext cx="90464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0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90E9-661D-4165-9555-6E4EF5CE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BB4C-BF69-4CCD-BC64-B403843DF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0"/>
            <a:ext cx="9601200" cy="4572000"/>
          </a:xfrm>
        </p:spPr>
        <p:txBody>
          <a:bodyPr/>
          <a:lstStyle>
            <a:lvl1pPr>
              <a:defRPr/>
            </a:lvl1pPr>
            <a:lvl2pPr marL="342892" indent="-171446" fontAlgn="ctr">
              <a:buSzPct val="65000"/>
              <a:buFont typeface="Lucida Grande"/>
              <a:buChar char="●"/>
              <a:defRPr/>
            </a:lvl2pPr>
            <a:lvl3pPr>
              <a:buSzPct val="65000"/>
              <a:defRPr/>
            </a:lvl3pPr>
            <a:lvl4pPr>
              <a:buSzPct val="75000"/>
              <a:defRPr/>
            </a:lvl4pPr>
            <a:lvl5pPr>
              <a:buSzPct val="75000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C395EF-E199-8F48-8C21-E063F6466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669385"/>
            <a:ext cx="82296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CA"/>
              <a:t>Presentation title – Date</a:t>
            </a:r>
            <a:endParaRPr lang="en-CA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9A11C1-77A8-CC4A-92BE-70D854B46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2" y="7669385"/>
            <a:ext cx="17145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1789317-5566-624D-BF77-A54A52B775C6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340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escri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BB4C-BF69-4CCD-BC64-B403843DF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743200"/>
            <a:ext cx="9601200" cy="3886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70A391E-0087-4AAA-867D-8FE2851D54C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800" y="2057400"/>
            <a:ext cx="9601200" cy="457200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411470" indent="0">
              <a:buNone/>
              <a:defRPr sz="1800" b="1"/>
            </a:lvl2pPr>
            <a:lvl3pPr marL="822940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8" indent="0">
              <a:buNone/>
              <a:defRPr sz="1440" b="1"/>
            </a:lvl6pPr>
            <a:lvl7pPr marL="2468819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D98326-978B-4B97-A2D8-7B263966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7D131A7-9347-474C-8488-1B51EC1E1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669385"/>
            <a:ext cx="82296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CA"/>
              <a:t>Presentation title – Date</a:t>
            </a:r>
            <a:endParaRPr lang="en-CA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B1E1A3-1CA6-C34A-88AB-9CD702344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2" y="7669385"/>
            <a:ext cx="17145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5C4C9B5F-EC26-5544-9EA5-5140FCBDB226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66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52D4E-609A-41E6-9E02-F3EB3876983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648182"/>
            <a:ext cx="9601200" cy="11806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B9C5B-B1B2-4CDD-AC20-55526EF149A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85800" y="2057400"/>
            <a:ext cx="96012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797B1-5D2B-40C9-A12D-B32876D0558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946404" y="7669385"/>
            <a:ext cx="822960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CA"/>
              <a:t>Presentation title – Date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562B0-1944-4930-A4AF-A3371E46E68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85802" y="7669385"/>
            <a:ext cx="17145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2F654CB2-A295-A141-97CC-AE8F9784DE92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2452FD-EAE7-5241-B5A1-73A633FB30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120" y="7486542"/>
            <a:ext cx="90464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92" r:id="rId3"/>
    <p:sldLayoutId id="2147483691" r:id="rId4"/>
    <p:sldLayoutId id="2147483698" r:id="rId5"/>
    <p:sldLayoutId id="2147483699" r:id="rId6"/>
    <p:sldLayoutId id="2147483700" r:id="rId7"/>
    <p:sldLayoutId id="2147483683" r:id="rId8"/>
    <p:sldLayoutId id="2147483688" r:id="rId9"/>
    <p:sldLayoutId id="2147483684" r:id="rId10"/>
    <p:sldLayoutId id="2147483685" r:id="rId11"/>
    <p:sldLayoutId id="2147483686" r:id="rId12"/>
    <p:sldLayoutId id="2147483697" r:id="rId13"/>
  </p:sldLayoutIdLst>
  <p:hf hdr="0" dt="0"/>
  <p:txStyles>
    <p:titleStyle>
      <a:lvl1pPr algn="l" defTabSz="82294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822940" rtl="0" eaLnBrk="1" fontAlgn="ctr" latinLnBrk="0" hangingPunct="1">
        <a:lnSpc>
          <a:spcPct val="100000"/>
        </a:lnSpc>
        <a:spcBef>
          <a:spcPts val="9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indent="-171446" algn="l" defTabSz="822940" rtl="0" eaLnBrk="1" fontAlgn="ctr" latinLnBrk="0" hangingPunct="1">
        <a:lnSpc>
          <a:spcPct val="100000"/>
        </a:lnSpc>
        <a:spcBef>
          <a:spcPts val="450"/>
        </a:spcBef>
        <a:buSzPct val="65000"/>
        <a:buFont typeface="Lucida Grande"/>
        <a:buChar char="●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171446" algn="l" defTabSz="822940" rtl="0" eaLnBrk="1" fontAlgn="ctr" latinLnBrk="0" hangingPunct="1">
        <a:lnSpc>
          <a:spcPct val="100000"/>
        </a:lnSpc>
        <a:spcBef>
          <a:spcPts val="450"/>
        </a:spcBef>
        <a:buSzPct val="65000"/>
        <a:buFont typeface="Arial" panose="020B0604020202020204" pitchFamily="34" charset="0"/>
        <a:buChar char="○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171446" algn="l" defTabSz="822940" rtl="0" eaLnBrk="1" fontAlgn="ctr" latinLnBrk="0" hangingPunct="1">
        <a:lnSpc>
          <a:spcPct val="100000"/>
        </a:lnSpc>
        <a:spcBef>
          <a:spcPts val="450"/>
        </a:spcBef>
        <a:buSzPct val="75000"/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71446" algn="l" defTabSz="822940" rtl="0" eaLnBrk="1" fontAlgn="ctr" latinLnBrk="0" hangingPunct="1">
        <a:lnSpc>
          <a:spcPct val="100000"/>
        </a:lnSpc>
        <a:spcBef>
          <a:spcPts val="450"/>
        </a:spcBef>
        <a:buSzPct val="75000"/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084" indent="-205735" algn="l" defTabSz="82294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53" indent="-205735" algn="l" defTabSz="82294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23" indent="-205735" algn="l" defTabSz="82294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492" indent="-205735" algn="l" defTabSz="82294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40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09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79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48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19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88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4C83A2-59AD-2740-BD23-B7B893959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03992"/>
            <a:ext cx="9601200" cy="27432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Schedule 2 </a:t>
            </a:r>
            <a:br>
              <a:rPr lang="en-US" sz="4000" dirty="0" smtClean="0">
                <a:solidFill>
                  <a:schemeClr val="tx2"/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Allowed Lost-Time Injuries (LTIs) </a:t>
            </a:r>
            <a:br>
              <a:rPr lang="en-US" sz="4000" dirty="0" smtClean="0">
                <a:solidFill>
                  <a:schemeClr val="tx2"/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Demographics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1800" dirty="0"/>
              <a:t/>
            </a:r>
            <a:br>
              <a:rPr lang="en-CA" sz="1800" dirty="0"/>
            </a:br>
            <a:r>
              <a:rPr lang="en-CA" sz="1800" dirty="0" smtClean="0"/>
              <a:t>July 2023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8018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Top Occupations for District School Boards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10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857252" y="4656303"/>
            <a:ext cx="913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Comparing </a:t>
            </a:r>
            <a:r>
              <a:rPr lang="en-US" sz="1400" dirty="0" smtClean="0">
                <a:solidFill>
                  <a:schemeClr val="tx1"/>
                </a:solidFill>
              </a:rPr>
              <a:t>July YTD 2023 </a:t>
            </a:r>
            <a:r>
              <a:rPr lang="en-US" sz="1400" dirty="0">
                <a:solidFill>
                  <a:schemeClr val="tx1"/>
                </a:solidFill>
              </a:rPr>
              <a:t>to </a:t>
            </a:r>
            <a:r>
              <a:rPr lang="en-US" sz="1400" dirty="0" smtClean="0">
                <a:solidFill>
                  <a:schemeClr val="tx1"/>
                </a:solidFill>
              </a:rPr>
              <a:t>July YTD 2022, </a:t>
            </a:r>
            <a:r>
              <a:rPr lang="en-US" sz="1400" dirty="0">
                <a:solidFill>
                  <a:schemeClr val="tx1"/>
                </a:solidFill>
              </a:rPr>
              <a:t>the overall number of LTIs for District School Boards increased by </a:t>
            </a:r>
            <a:r>
              <a:rPr lang="en-US" sz="1400" dirty="0" smtClean="0">
                <a:solidFill>
                  <a:schemeClr val="tx1"/>
                </a:solidFill>
              </a:rPr>
              <a:t>4%, </a:t>
            </a:r>
            <a:r>
              <a:rPr lang="en-US" sz="1400" dirty="0">
                <a:solidFill>
                  <a:schemeClr val="tx1"/>
                </a:solidFill>
              </a:rPr>
              <a:t>led by the </a:t>
            </a:r>
            <a:r>
              <a:rPr lang="en-US" sz="1400" dirty="0" smtClean="0">
                <a:solidFill>
                  <a:schemeClr val="tx1"/>
                </a:solidFill>
              </a:rPr>
              <a:t>34% </a:t>
            </a:r>
            <a:r>
              <a:rPr lang="en-US" sz="1400" dirty="0">
                <a:solidFill>
                  <a:schemeClr val="tx1"/>
                </a:solidFill>
              </a:rPr>
              <a:t>increase in Elementary and Secondary School Teacher Assistants.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 bwMode="auto">
          <a:xfrm>
            <a:off x="857252" y="6447251"/>
            <a:ext cx="82296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Note: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Since Schedule 2 claims cannot be broken down by industry in EIW, the field “Business Category – General”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in operational report Employer Profile Report (EAS702) was used instead.  Business </a:t>
            </a:r>
            <a:r>
              <a:rPr lang="en-US" sz="900" dirty="0">
                <a:solidFill>
                  <a:schemeClr val="tx1"/>
                </a:solidFill>
              </a:rPr>
              <a:t>Category describes Schedule 2 business </a:t>
            </a:r>
            <a:r>
              <a:rPr lang="en-US" sz="900" dirty="0" smtClean="0">
                <a:solidFill>
                  <a:schemeClr val="tx1"/>
                </a:solidFill>
              </a:rPr>
              <a:t>activities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.  In order to map each Schedule 2 claim to a business category, the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operational report was executed to extract a listing of all schedule 2 firms at the account level.  Using the account numbers from the report, each Schedule 2 claim was then mapped to a business category.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08015"/>
              </p:ext>
            </p:extLst>
          </p:nvPr>
        </p:nvGraphicFramePr>
        <p:xfrm>
          <a:off x="685800" y="1756657"/>
          <a:ext cx="9601200" cy="1412014"/>
        </p:xfrm>
        <a:graphic>
          <a:graphicData uri="http://schemas.openxmlformats.org/drawingml/2006/table">
            <a:tbl>
              <a:tblPr/>
              <a:tblGrid>
                <a:gridCol w="3817948">
                  <a:extLst>
                    <a:ext uri="{9D8B030D-6E8A-4147-A177-3AD203B41FA5}">
                      <a16:colId xmlns:a16="http://schemas.microsoft.com/office/drawing/2014/main" val="3706824968"/>
                    </a:ext>
                  </a:extLst>
                </a:gridCol>
                <a:gridCol w="538268">
                  <a:extLst>
                    <a:ext uri="{9D8B030D-6E8A-4147-A177-3AD203B41FA5}">
                      <a16:colId xmlns:a16="http://schemas.microsoft.com/office/drawing/2014/main" val="1672235608"/>
                    </a:ext>
                  </a:extLst>
                </a:gridCol>
                <a:gridCol w="538268">
                  <a:extLst>
                    <a:ext uri="{9D8B030D-6E8A-4147-A177-3AD203B41FA5}">
                      <a16:colId xmlns:a16="http://schemas.microsoft.com/office/drawing/2014/main" val="3921155289"/>
                    </a:ext>
                  </a:extLst>
                </a:gridCol>
                <a:gridCol w="538268">
                  <a:extLst>
                    <a:ext uri="{9D8B030D-6E8A-4147-A177-3AD203B41FA5}">
                      <a16:colId xmlns:a16="http://schemas.microsoft.com/office/drawing/2014/main" val="698909996"/>
                    </a:ext>
                  </a:extLst>
                </a:gridCol>
                <a:gridCol w="538268">
                  <a:extLst>
                    <a:ext uri="{9D8B030D-6E8A-4147-A177-3AD203B41FA5}">
                      <a16:colId xmlns:a16="http://schemas.microsoft.com/office/drawing/2014/main" val="703085545"/>
                    </a:ext>
                  </a:extLst>
                </a:gridCol>
                <a:gridCol w="538268">
                  <a:extLst>
                    <a:ext uri="{9D8B030D-6E8A-4147-A177-3AD203B41FA5}">
                      <a16:colId xmlns:a16="http://schemas.microsoft.com/office/drawing/2014/main" val="3469370109"/>
                    </a:ext>
                  </a:extLst>
                </a:gridCol>
                <a:gridCol w="538268">
                  <a:extLst>
                    <a:ext uri="{9D8B030D-6E8A-4147-A177-3AD203B41FA5}">
                      <a16:colId xmlns:a16="http://schemas.microsoft.com/office/drawing/2014/main" val="2719476063"/>
                    </a:ext>
                  </a:extLst>
                </a:gridCol>
                <a:gridCol w="538268">
                  <a:extLst>
                    <a:ext uri="{9D8B030D-6E8A-4147-A177-3AD203B41FA5}">
                      <a16:colId xmlns:a16="http://schemas.microsoft.com/office/drawing/2014/main" val="3064594473"/>
                    </a:ext>
                  </a:extLst>
                </a:gridCol>
                <a:gridCol w="538268">
                  <a:extLst>
                    <a:ext uri="{9D8B030D-6E8A-4147-A177-3AD203B41FA5}">
                      <a16:colId xmlns:a16="http://schemas.microsoft.com/office/drawing/2014/main" val="3366569455"/>
                    </a:ext>
                  </a:extLst>
                </a:gridCol>
                <a:gridCol w="738554">
                  <a:extLst>
                    <a:ext uri="{9D8B030D-6E8A-4147-A177-3AD203B41FA5}">
                      <a16:colId xmlns:a16="http://schemas.microsoft.com/office/drawing/2014/main" val="1643662453"/>
                    </a:ext>
                  </a:extLst>
                </a:gridCol>
                <a:gridCol w="738554">
                  <a:extLst>
                    <a:ext uri="{9D8B030D-6E8A-4147-A177-3AD203B41FA5}">
                      <a16:colId xmlns:a16="http://schemas.microsoft.com/office/drawing/2014/main" val="3958175147"/>
                    </a:ext>
                  </a:extLst>
                </a:gridCol>
              </a:tblGrid>
              <a:tr h="210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077394"/>
                  </a:ext>
                </a:extLst>
              </a:tr>
              <a:tr h="2027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and Secondary School Teacher Assistants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1,022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1,298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1,323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1,535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1,666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810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1,096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1,534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889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1,188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157344"/>
                  </a:ext>
                </a:extLst>
              </a:tr>
              <a:tr h="2027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School and Kindergarten Teachers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990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1,240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1,359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1,590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1,692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700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1,009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1,594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1,035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1,092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92480"/>
                  </a:ext>
                </a:extLst>
              </a:tr>
              <a:tr h="1952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Janitors, Caretakers and Building Superintendents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555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544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544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681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699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518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612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308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588008"/>
                  </a:ext>
                </a:extLst>
              </a:tr>
              <a:tr h="1952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Secondary School Teachers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385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357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346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284423"/>
                  </a:ext>
                </a:extLst>
              </a:tr>
              <a:tr h="2027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812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877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1,030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977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932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710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932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1,430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920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612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17108"/>
                  </a:ext>
                </a:extLst>
              </a:tr>
              <a:tr h="2027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3,680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4,246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4,641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5,184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5,346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2,758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3,714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5,516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3,361</a:t>
                      </a:r>
                    </a:p>
                  </a:txBody>
                  <a:tcPr marL="7511" marR="7511" marT="75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3,509</a:t>
                      </a:r>
                    </a:p>
                  </a:txBody>
                  <a:tcPr marL="7511" marR="7511" marT="751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207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4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Top Occupations for </a:t>
            </a:r>
            <a:r>
              <a:rPr lang="en-US" altLang="en-US" sz="3600" dirty="0" smtClean="0">
                <a:solidFill>
                  <a:schemeClr val="tx2"/>
                </a:solidFill>
              </a:rPr>
              <a:t>Municipality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1093821" y="4583136"/>
            <a:ext cx="9130725" cy="129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Comparing July YTD 2023 </a:t>
            </a:r>
            <a:r>
              <a:rPr lang="en-US" sz="1400" dirty="0">
                <a:solidFill>
                  <a:schemeClr val="tx1"/>
                </a:solidFill>
              </a:rPr>
              <a:t>to </a:t>
            </a:r>
            <a:r>
              <a:rPr lang="en-US" sz="1400" dirty="0" smtClean="0">
                <a:solidFill>
                  <a:schemeClr val="tx1"/>
                </a:solidFill>
              </a:rPr>
              <a:t>July YTD 2022, </a:t>
            </a:r>
            <a:r>
              <a:rPr lang="en-US" sz="1400" dirty="0">
                <a:solidFill>
                  <a:schemeClr val="tx1"/>
                </a:solidFill>
              </a:rPr>
              <a:t>the number of LTIs for Municipality </a:t>
            </a:r>
            <a:r>
              <a:rPr lang="en-US" sz="1400" dirty="0" smtClean="0">
                <a:solidFill>
                  <a:schemeClr val="tx1"/>
                </a:solidFill>
              </a:rPr>
              <a:t>decreased </a:t>
            </a:r>
            <a:r>
              <a:rPr lang="en-US" sz="1400" dirty="0">
                <a:solidFill>
                  <a:schemeClr val="tx1"/>
                </a:solidFill>
              </a:rPr>
              <a:t>by </a:t>
            </a:r>
            <a:r>
              <a:rPr lang="en-US" sz="1400" dirty="0" smtClean="0">
                <a:solidFill>
                  <a:schemeClr val="tx1"/>
                </a:solidFill>
              </a:rPr>
              <a:t>15%, led by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Police </a:t>
            </a:r>
            <a:r>
              <a:rPr lang="en-US" sz="1400" dirty="0">
                <a:solidFill>
                  <a:schemeClr val="tx1"/>
                </a:solidFill>
              </a:rPr>
              <a:t>Officers (except Commissioned</a:t>
            </a:r>
            <a:r>
              <a:rPr lang="en-US" sz="1400" dirty="0" smtClean="0">
                <a:solidFill>
                  <a:schemeClr val="tx1"/>
                </a:solidFill>
              </a:rPr>
              <a:t>), which decreased by 44%.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The number of LTIs for Bus Drivers and Subway and Other Transit </a:t>
            </a:r>
            <a:r>
              <a:rPr lang="en-US" sz="1400" dirty="0" smtClean="0">
                <a:solidFill>
                  <a:schemeClr val="tx1"/>
                </a:solidFill>
              </a:rPr>
              <a:t>Operators in July </a:t>
            </a:r>
            <a:r>
              <a:rPr lang="en-US" sz="1400" dirty="0">
                <a:solidFill>
                  <a:schemeClr val="tx1"/>
                </a:solidFill>
              </a:rPr>
              <a:t>YTD 2023 </a:t>
            </a:r>
            <a:r>
              <a:rPr lang="en-US" sz="1400" dirty="0" smtClean="0">
                <a:solidFill>
                  <a:schemeClr val="tx1"/>
                </a:solidFill>
              </a:rPr>
              <a:t>increased </a:t>
            </a:r>
            <a:r>
              <a:rPr lang="en-US" sz="1400" dirty="0">
                <a:solidFill>
                  <a:schemeClr val="tx1"/>
                </a:solidFill>
              </a:rPr>
              <a:t>by </a:t>
            </a:r>
            <a:r>
              <a:rPr lang="en-US" sz="1400" dirty="0" smtClean="0">
                <a:solidFill>
                  <a:schemeClr val="tx1"/>
                </a:solidFill>
              </a:rPr>
              <a:t>46%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857252" y="6447251"/>
            <a:ext cx="82296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Note: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Since Schedule 2 claims cannot be broken down by industry in EIW, the field “Business Category – General”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in operational report Employer Profile Report (EAS702) was used instead.  Business </a:t>
            </a:r>
            <a:r>
              <a:rPr lang="en-US" sz="900" dirty="0">
                <a:solidFill>
                  <a:schemeClr val="tx1"/>
                </a:solidFill>
              </a:rPr>
              <a:t>Category describes Schedule 2 business </a:t>
            </a:r>
            <a:r>
              <a:rPr lang="en-US" sz="900" dirty="0" smtClean="0">
                <a:solidFill>
                  <a:schemeClr val="tx1"/>
                </a:solidFill>
              </a:rPr>
              <a:t>activities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.  In order to map each Schedule 2 claim to a business category, the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operational report was executed to extract a listing of all schedule 2 firms at the account level.  Using the account numbers from the report, each Schedule 2 claim was then mapped to a business category.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02672"/>
              </p:ext>
            </p:extLst>
          </p:nvPr>
        </p:nvGraphicFramePr>
        <p:xfrm>
          <a:off x="685800" y="1828800"/>
          <a:ext cx="9601197" cy="1631954"/>
        </p:xfrm>
        <a:graphic>
          <a:graphicData uri="http://schemas.openxmlformats.org/drawingml/2006/table">
            <a:tbl>
              <a:tblPr/>
              <a:tblGrid>
                <a:gridCol w="3935740">
                  <a:extLst>
                    <a:ext uri="{9D8B030D-6E8A-4147-A177-3AD203B41FA5}">
                      <a16:colId xmlns:a16="http://schemas.microsoft.com/office/drawing/2014/main" val="2819219836"/>
                    </a:ext>
                  </a:extLst>
                </a:gridCol>
                <a:gridCol w="513902">
                  <a:extLst>
                    <a:ext uri="{9D8B030D-6E8A-4147-A177-3AD203B41FA5}">
                      <a16:colId xmlns:a16="http://schemas.microsoft.com/office/drawing/2014/main" val="2317650556"/>
                    </a:ext>
                  </a:extLst>
                </a:gridCol>
                <a:gridCol w="513902">
                  <a:extLst>
                    <a:ext uri="{9D8B030D-6E8A-4147-A177-3AD203B41FA5}">
                      <a16:colId xmlns:a16="http://schemas.microsoft.com/office/drawing/2014/main" val="813404144"/>
                    </a:ext>
                  </a:extLst>
                </a:gridCol>
                <a:gridCol w="513902">
                  <a:extLst>
                    <a:ext uri="{9D8B030D-6E8A-4147-A177-3AD203B41FA5}">
                      <a16:colId xmlns:a16="http://schemas.microsoft.com/office/drawing/2014/main" val="43153958"/>
                    </a:ext>
                  </a:extLst>
                </a:gridCol>
                <a:gridCol w="513902">
                  <a:extLst>
                    <a:ext uri="{9D8B030D-6E8A-4147-A177-3AD203B41FA5}">
                      <a16:colId xmlns:a16="http://schemas.microsoft.com/office/drawing/2014/main" val="614815537"/>
                    </a:ext>
                  </a:extLst>
                </a:gridCol>
                <a:gridCol w="513902">
                  <a:extLst>
                    <a:ext uri="{9D8B030D-6E8A-4147-A177-3AD203B41FA5}">
                      <a16:colId xmlns:a16="http://schemas.microsoft.com/office/drawing/2014/main" val="4270483141"/>
                    </a:ext>
                  </a:extLst>
                </a:gridCol>
                <a:gridCol w="513902">
                  <a:extLst>
                    <a:ext uri="{9D8B030D-6E8A-4147-A177-3AD203B41FA5}">
                      <a16:colId xmlns:a16="http://schemas.microsoft.com/office/drawing/2014/main" val="4037042498"/>
                    </a:ext>
                  </a:extLst>
                </a:gridCol>
                <a:gridCol w="513902">
                  <a:extLst>
                    <a:ext uri="{9D8B030D-6E8A-4147-A177-3AD203B41FA5}">
                      <a16:colId xmlns:a16="http://schemas.microsoft.com/office/drawing/2014/main" val="98702692"/>
                    </a:ext>
                  </a:extLst>
                </a:gridCol>
                <a:gridCol w="538971">
                  <a:extLst>
                    <a:ext uri="{9D8B030D-6E8A-4147-A177-3AD203B41FA5}">
                      <a16:colId xmlns:a16="http://schemas.microsoft.com/office/drawing/2014/main" val="626811402"/>
                    </a:ext>
                  </a:extLst>
                </a:gridCol>
                <a:gridCol w="764586">
                  <a:extLst>
                    <a:ext uri="{9D8B030D-6E8A-4147-A177-3AD203B41FA5}">
                      <a16:colId xmlns:a16="http://schemas.microsoft.com/office/drawing/2014/main" val="516506353"/>
                    </a:ext>
                  </a:extLst>
                </a:gridCol>
                <a:gridCol w="764586">
                  <a:extLst>
                    <a:ext uri="{9D8B030D-6E8A-4147-A177-3AD203B41FA5}">
                      <a16:colId xmlns:a16="http://schemas.microsoft.com/office/drawing/2014/main" val="124677065"/>
                    </a:ext>
                  </a:extLst>
                </a:gridCol>
              </a:tblGrid>
              <a:tr h="210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089133"/>
                  </a:ext>
                </a:extLst>
              </a:tr>
              <a:tr h="20305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Paramedics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718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733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783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837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949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1,125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1,433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695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71079"/>
                  </a:ext>
                </a:extLst>
              </a:tr>
              <a:tr h="20305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Personal Support Workers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414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440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374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557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495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1,218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533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98208"/>
                  </a:ext>
                </a:extLst>
              </a:tr>
              <a:tr h="20305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 Drivers and Subway and Other Transit Operators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324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468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265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364276"/>
                  </a:ext>
                </a:extLst>
              </a:tr>
              <a:tr h="20305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Fire-fighters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339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313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421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265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88368"/>
                  </a:ext>
                </a:extLst>
              </a:tr>
              <a:tr h="19553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Police Officers (except Commissioned)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379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986996"/>
                  </a:ext>
                </a:extLst>
              </a:tr>
              <a:tr h="20305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1,705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1,680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1,860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2,098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1,992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1,819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1,944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2,646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1,832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1,254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078347"/>
                  </a:ext>
                </a:extLst>
              </a:tr>
              <a:tr h="2105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3,763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3,866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3,932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4,359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4,505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4,226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4,659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6,649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3,842</a:t>
                      </a:r>
                    </a:p>
                  </a:txBody>
                  <a:tcPr marL="7521" marR="7521" marT="7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3,275</a:t>
                      </a:r>
                    </a:p>
                  </a:txBody>
                  <a:tcPr marL="7521" marR="7521" marT="752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098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4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Top Occupations for </a:t>
            </a:r>
            <a:r>
              <a:rPr lang="en-US" altLang="en-US" sz="3600" dirty="0" smtClean="0">
                <a:solidFill>
                  <a:schemeClr val="tx2"/>
                </a:solidFill>
              </a:rPr>
              <a:t>Federal Government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12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1044795" y="4397168"/>
            <a:ext cx="913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The number of LTIs for Federal Government in </a:t>
            </a:r>
            <a:r>
              <a:rPr lang="en-US" sz="1400" dirty="0" smtClean="0">
                <a:solidFill>
                  <a:schemeClr val="tx1"/>
                </a:solidFill>
              </a:rPr>
              <a:t>July </a:t>
            </a:r>
            <a:r>
              <a:rPr lang="en-US" sz="1400" dirty="0">
                <a:solidFill>
                  <a:schemeClr val="tx1"/>
                </a:solidFill>
              </a:rPr>
              <a:t>YTD 2023 </a:t>
            </a:r>
            <a:r>
              <a:rPr lang="en-US" sz="1400" dirty="0" smtClean="0">
                <a:solidFill>
                  <a:schemeClr val="tx1"/>
                </a:solidFill>
              </a:rPr>
              <a:t>decreased by 29% </a:t>
            </a:r>
            <a:r>
              <a:rPr lang="en-US" sz="1400" dirty="0">
                <a:solidFill>
                  <a:schemeClr val="tx1"/>
                </a:solidFill>
              </a:rPr>
              <a:t>compared to </a:t>
            </a:r>
            <a:r>
              <a:rPr lang="en-US" sz="1400" dirty="0" smtClean="0">
                <a:solidFill>
                  <a:schemeClr val="tx1"/>
                </a:solidFill>
              </a:rPr>
              <a:t>July YTD 2022, </a:t>
            </a:r>
            <a:r>
              <a:rPr lang="en-US" sz="1400" dirty="0">
                <a:solidFill>
                  <a:schemeClr val="tx1"/>
                </a:solidFill>
              </a:rPr>
              <a:t>led by Correctional Service </a:t>
            </a:r>
            <a:r>
              <a:rPr lang="en-US" sz="1400" dirty="0" smtClean="0">
                <a:solidFill>
                  <a:schemeClr val="tx1"/>
                </a:solidFill>
              </a:rPr>
              <a:t>Officers (-72%).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857252" y="6447251"/>
            <a:ext cx="82296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Note: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Since Schedule 2 claims cannot be broken down by industry in EIW, the field “Business Category – General”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in operational report Employer Profile Report (EAS702) was used instead.  Business </a:t>
            </a:r>
            <a:r>
              <a:rPr lang="en-US" sz="900" dirty="0">
                <a:solidFill>
                  <a:schemeClr val="tx1"/>
                </a:solidFill>
              </a:rPr>
              <a:t>Category describes Schedule 2 business </a:t>
            </a:r>
            <a:r>
              <a:rPr lang="en-US" sz="900" dirty="0" smtClean="0">
                <a:solidFill>
                  <a:schemeClr val="tx1"/>
                </a:solidFill>
              </a:rPr>
              <a:t>activities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.  In order to map each Schedule 2 claim to a business category, the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operational report was executed to extract a listing of all schedule 2 firms at the account level.  Using the account numbers from the report, each Schedule 2 claim was then mapped to a business category.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114239"/>
              </p:ext>
            </p:extLst>
          </p:nvPr>
        </p:nvGraphicFramePr>
        <p:xfrm>
          <a:off x="685800" y="1922680"/>
          <a:ext cx="9601199" cy="1757798"/>
        </p:xfrm>
        <a:graphic>
          <a:graphicData uri="http://schemas.openxmlformats.org/drawingml/2006/table">
            <a:tbl>
              <a:tblPr/>
              <a:tblGrid>
                <a:gridCol w="3855027">
                  <a:extLst>
                    <a:ext uri="{9D8B030D-6E8A-4147-A177-3AD203B41FA5}">
                      <a16:colId xmlns:a16="http://schemas.microsoft.com/office/drawing/2014/main" val="142711903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44680613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60997839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00763172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14623012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11412429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41403226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78465199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032022056"/>
                    </a:ext>
                  </a:extLst>
                </a:gridCol>
                <a:gridCol w="739486">
                  <a:extLst>
                    <a:ext uri="{9D8B030D-6E8A-4147-A177-3AD203B41FA5}">
                      <a16:colId xmlns:a16="http://schemas.microsoft.com/office/drawing/2014/main" val="3724078128"/>
                    </a:ext>
                  </a:extLst>
                </a:gridCol>
                <a:gridCol w="739486">
                  <a:extLst>
                    <a:ext uri="{9D8B030D-6E8A-4147-A177-3AD203B41FA5}">
                      <a16:colId xmlns:a16="http://schemas.microsoft.com/office/drawing/2014/main" val="3317038661"/>
                    </a:ext>
                  </a:extLst>
                </a:gridCol>
              </a:tblGrid>
              <a:tr h="203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413621"/>
                  </a:ext>
                </a:extLst>
              </a:tr>
              <a:tr h="1891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Letter carriers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797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788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692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691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571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87633"/>
                  </a:ext>
                </a:extLst>
              </a:tr>
              <a:tr h="1891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Correctional Service Officers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259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645532"/>
                  </a:ext>
                </a:extLst>
              </a:tr>
              <a:tr h="1818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Mail, Postal and Related Clerks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71821"/>
                  </a:ext>
                </a:extLst>
              </a:tr>
              <a:tr h="1891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Immigration, Unemployment Insurance and Revenue Officers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692170"/>
                  </a:ext>
                </a:extLst>
              </a:tr>
              <a:tr h="1818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538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525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564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599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337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410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226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89801"/>
                  </a:ext>
                </a:extLst>
              </a:tr>
              <a:tr h="1891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1,584 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1,622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1,542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1,657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1,521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854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864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1,072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615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434</a:t>
                      </a:r>
                    </a:p>
                  </a:txBody>
                  <a:tcPr marL="7274" marR="7274" marT="72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993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6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Top Occupations for </a:t>
            </a:r>
            <a:r>
              <a:rPr lang="en-US" altLang="en-US" sz="3600" dirty="0" smtClean="0">
                <a:solidFill>
                  <a:schemeClr val="tx2"/>
                </a:solidFill>
              </a:rPr>
              <a:t>Provincial Government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13</a:t>
            </a:fld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 bwMode="auto">
          <a:xfrm>
            <a:off x="857252" y="6447251"/>
            <a:ext cx="82296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Note: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Since Schedule 2 claims cannot be broken down by industry in EIW, the field “Business Category – General”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in operational report Employer Profile Report (EAS702) was used instead.  Business </a:t>
            </a:r>
            <a:r>
              <a:rPr lang="en-US" sz="900" dirty="0">
                <a:solidFill>
                  <a:schemeClr val="tx1"/>
                </a:solidFill>
              </a:rPr>
              <a:t>Category describes Schedule 2 business </a:t>
            </a:r>
            <a:r>
              <a:rPr lang="en-US" sz="900" dirty="0" smtClean="0">
                <a:solidFill>
                  <a:schemeClr val="tx1"/>
                </a:solidFill>
              </a:rPr>
              <a:t>activities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.  In order to map each Schedule 2 claim to a business category, the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operational report was executed to extract a listing of all schedule 2 firms at the account level.  Using the account numbers from the report, each Schedule 2 claim was then mapped to a business category.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390890"/>
            <a:ext cx="9601200" cy="58688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 bwMode="auto">
          <a:xfrm>
            <a:off x="1088740" y="4162622"/>
            <a:ext cx="9130725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The overall </a:t>
            </a:r>
            <a:r>
              <a:rPr lang="en-US" sz="1400" dirty="0" smtClean="0">
                <a:solidFill>
                  <a:schemeClr val="tx1"/>
                </a:solidFill>
              </a:rPr>
              <a:t>decrease </a:t>
            </a:r>
            <a:r>
              <a:rPr lang="en-US" sz="1400" dirty="0">
                <a:solidFill>
                  <a:schemeClr val="tx1"/>
                </a:solidFill>
              </a:rPr>
              <a:t>in the number of LTIs for Provincial Government was </a:t>
            </a:r>
            <a:r>
              <a:rPr lang="en-US" sz="1400" dirty="0" smtClean="0">
                <a:solidFill>
                  <a:schemeClr val="tx1"/>
                </a:solidFill>
              </a:rPr>
              <a:t>41% between July YTD 2022 </a:t>
            </a:r>
            <a:r>
              <a:rPr lang="en-US" sz="1400" dirty="0">
                <a:solidFill>
                  <a:schemeClr val="tx1"/>
                </a:solidFill>
              </a:rPr>
              <a:t>and </a:t>
            </a:r>
            <a:r>
              <a:rPr lang="en-US" sz="1400" dirty="0" smtClean="0">
                <a:solidFill>
                  <a:schemeClr val="tx1"/>
                </a:solidFill>
              </a:rPr>
              <a:t>July YTD 2023, </a:t>
            </a:r>
            <a:r>
              <a:rPr lang="en-US" sz="1400" dirty="0">
                <a:solidFill>
                  <a:schemeClr val="tx1"/>
                </a:solidFill>
              </a:rPr>
              <a:t>led by </a:t>
            </a:r>
            <a:r>
              <a:rPr lang="en-US" sz="1400" dirty="0" smtClean="0">
                <a:solidFill>
                  <a:schemeClr val="tx1"/>
                </a:solidFill>
              </a:rPr>
              <a:t>54% decrease for </a:t>
            </a:r>
            <a:r>
              <a:rPr lang="en-US" sz="1400" dirty="0">
                <a:solidFill>
                  <a:schemeClr val="tx1"/>
                </a:solidFill>
              </a:rPr>
              <a:t>Correctional Service </a:t>
            </a:r>
            <a:r>
              <a:rPr lang="en-US" sz="1400" dirty="0" smtClean="0">
                <a:solidFill>
                  <a:schemeClr val="tx1"/>
                </a:solidFill>
              </a:rPr>
              <a:t>Officers.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47697"/>
              </p:ext>
            </p:extLst>
          </p:nvPr>
        </p:nvGraphicFramePr>
        <p:xfrm>
          <a:off x="1225550" y="2046335"/>
          <a:ext cx="8826500" cy="1226820"/>
        </p:xfrm>
        <a:graphic>
          <a:graphicData uri="http://schemas.openxmlformats.org/drawingml/2006/table">
            <a:tbl>
              <a:tblPr/>
              <a:tblGrid>
                <a:gridCol w="3162300">
                  <a:extLst>
                    <a:ext uri="{9D8B030D-6E8A-4147-A177-3AD203B41FA5}">
                      <a16:colId xmlns:a16="http://schemas.microsoft.com/office/drawing/2014/main" val="114633806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496711883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376047439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238707217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371146952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3513851918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3145004341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798097626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4623045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489376387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910854703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19707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Correctional Service Officers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6189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Police Officers (except Commissioned)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1699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and Social Service Workers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0948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44624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10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7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33202"/>
            <a:ext cx="9601200" cy="1180618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Top Occupations for Agencies, Boards, Commissions - Federal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14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1088740" y="4162622"/>
            <a:ext cx="91307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Between July YTD 2022 </a:t>
            </a:r>
            <a:r>
              <a:rPr lang="en-US" sz="1400" dirty="0">
                <a:solidFill>
                  <a:schemeClr val="tx1"/>
                </a:solidFill>
              </a:rPr>
              <a:t>and </a:t>
            </a:r>
            <a:r>
              <a:rPr lang="en-US" sz="1400" dirty="0" smtClean="0">
                <a:solidFill>
                  <a:schemeClr val="tx1"/>
                </a:solidFill>
              </a:rPr>
              <a:t>July YTD 2023, </a:t>
            </a:r>
            <a:r>
              <a:rPr lang="en-US" sz="1400" dirty="0">
                <a:solidFill>
                  <a:schemeClr val="tx1"/>
                </a:solidFill>
              </a:rPr>
              <a:t>the total number of LTIs for ABC – Federal </a:t>
            </a:r>
            <a:r>
              <a:rPr lang="en-US" sz="1400" dirty="0" smtClean="0">
                <a:solidFill>
                  <a:schemeClr val="tx1"/>
                </a:solidFill>
              </a:rPr>
              <a:t>increased </a:t>
            </a:r>
            <a:r>
              <a:rPr lang="en-US" sz="1400" dirty="0">
                <a:solidFill>
                  <a:schemeClr val="tx1"/>
                </a:solidFill>
              </a:rPr>
              <a:t>by </a:t>
            </a:r>
            <a:r>
              <a:rPr lang="en-US" sz="1400" dirty="0" smtClean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 bwMode="auto">
          <a:xfrm>
            <a:off x="857252" y="6447251"/>
            <a:ext cx="82296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Note: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Since Schedule 2 claims cannot be broken down by industry in EIW, the field “Business Category – General”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in operational report Employer Profile Report (EAS702) was used instead.  Business </a:t>
            </a:r>
            <a:r>
              <a:rPr lang="en-US" sz="900" dirty="0">
                <a:solidFill>
                  <a:schemeClr val="tx1"/>
                </a:solidFill>
              </a:rPr>
              <a:t>Category describes Schedule 2 business </a:t>
            </a:r>
            <a:r>
              <a:rPr lang="en-US" sz="900" dirty="0" smtClean="0">
                <a:solidFill>
                  <a:schemeClr val="tx1"/>
                </a:solidFill>
              </a:rPr>
              <a:t>activities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.  In order to map each Schedule 2 claim to a business category, the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operational report was executed to extract a listing of all schedule 2 firms at the account level.  Using the account numbers from the report, each Schedule 2 claim was then mapped to a business category.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" y="1681018"/>
            <a:ext cx="9601200" cy="5578763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239763"/>
              </p:ext>
            </p:extLst>
          </p:nvPr>
        </p:nvGraphicFramePr>
        <p:xfrm>
          <a:off x="876300" y="2380686"/>
          <a:ext cx="9220200" cy="998220"/>
        </p:xfrm>
        <a:graphic>
          <a:graphicData uri="http://schemas.openxmlformats.org/drawingml/2006/table">
            <a:tbl>
              <a:tblPr/>
              <a:tblGrid>
                <a:gridCol w="3606800">
                  <a:extLst>
                    <a:ext uri="{9D8B030D-6E8A-4147-A177-3AD203B41FA5}">
                      <a16:colId xmlns:a16="http://schemas.microsoft.com/office/drawing/2014/main" val="2622723629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67231231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3399550398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751980042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44261191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724323145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3707860359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3710941168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20194803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25593375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632135302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8466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 Drivers and Subway and Other Transit Operators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89643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73187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59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2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48182"/>
            <a:ext cx="9601201" cy="1180618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Top Occupations for Agencies, Boards, Commissions - </a:t>
            </a:r>
            <a:r>
              <a:rPr lang="en-US" altLang="en-US" sz="3600" dirty="0" smtClean="0">
                <a:solidFill>
                  <a:schemeClr val="tx2"/>
                </a:solidFill>
              </a:rPr>
              <a:t>Provincial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15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857252" y="4743639"/>
            <a:ext cx="9302461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Comparing </a:t>
            </a:r>
            <a:r>
              <a:rPr lang="en-US" sz="1400" dirty="0" smtClean="0">
                <a:solidFill>
                  <a:schemeClr val="tx1"/>
                </a:solidFill>
              </a:rPr>
              <a:t>July </a:t>
            </a:r>
            <a:r>
              <a:rPr lang="en-US" sz="1400" dirty="0">
                <a:solidFill>
                  <a:schemeClr val="tx1"/>
                </a:solidFill>
              </a:rPr>
              <a:t>YTD 2023 </a:t>
            </a:r>
            <a:r>
              <a:rPr lang="en-US" sz="1400" dirty="0" smtClean="0">
                <a:solidFill>
                  <a:schemeClr val="tx1"/>
                </a:solidFill>
              </a:rPr>
              <a:t>to July YTD 2022, </a:t>
            </a:r>
            <a:r>
              <a:rPr lang="en-US" sz="1400" dirty="0">
                <a:solidFill>
                  <a:schemeClr val="tx1"/>
                </a:solidFill>
              </a:rPr>
              <a:t>the total number of LTIs for ABC – Provincial </a:t>
            </a:r>
            <a:r>
              <a:rPr lang="en-US" sz="1400" dirty="0" smtClean="0">
                <a:solidFill>
                  <a:schemeClr val="tx1"/>
                </a:solidFill>
              </a:rPr>
              <a:t>decreased by 3% (19 claims).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The number of LTIs for Bus Drivers and Subway and Other Transit Operators in </a:t>
            </a:r>
            <a:r>
              <a:rPr lang="en-US" sz="1400" dirty="0" smtClean="0">
                <a:solidFill>
                  <a:schemeClr val="tx1"/>
                </a:solidFill>
              </a:rPr>
              <a:t>July </a:t>
            </a:r>
            <a:r>
              <a:rPr lang="en-US" sz="1400" dirty="0">
                <a:solidFill>
                  <a:schemeClr val="tx1"/>
                </a:solidFill>
              </a:rPr>
              <a:t>YTD 2023 increased by </a:t>
            </a:r>
            <a:r>
              <a:rPr lang="en-US" sz="1400" dirty="0" smtClean="0">
                <a:solidFill>
                  <a:schemeClr val="tx1"/>
                </a:solidFill>
              </a:rPr>
              <a:t>26%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 bwMode="auto">
          <a:xfrm>
            <a:off x="857252" y="6447251"/>
            <a:ext cx="82296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Note: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Since Schedule 2 claims cannot be broken down by industry in EIW, the field “Business Category – General”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in operational report Employer Profile Report (EAS702) was used instead.  Business </a:t>
            </a:r>
            <a:r>
              <a:rPr lang="en-US" sz="900" dirty="0">
                <a:solidFill>
                  <a:schemeClr val="tx1"/>
                </a:solidFill>
              </a:rPr>
              <a:t>Category describes Schedule 2 business </a:t>
            </a:r>
            <a:r>
              <a:rPr lang="en-US" sz="900" dirty="0" smtClean="0">
                <a:solidFill>
                  <a:schemeClr val="tx1"/>
                </a:solidFill>
              </a:rPr>
              <a:t>activities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.  In order to map each Schedule 2 claim to a business category, the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operational report was executed to extract a listing of all schedule 2 firms at the account level.  Using the account numbers from the report, each Schedule 2 claim was then mapped to a business category.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" y="1681018"/>
            <a:ext cx="9601200" cy="5578763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984343"/>
              </p:ext>
            </p:extLst>
          </p:nvPr>
        </p:nvGraphicFramePr>
        <p:xfrm>
          <a:off x="685796" y="2157897"/>
          <a:ext cx="9601204" cy="1287936"/>
        </p:xfrm>
        <a:graphic>
          <a:graphicData uri="http://schemas.openxmlformats.org/drawingml/2006/table">
            <a:tbl>
              <a:tblPr/>
              <a:tblGrid>
                <a:gridCol w="3744818">
                  <a:extLst>
                    <a:ext uri="{9D8B030D-6E8A-4147-A177-3AD203B41FA5}">
                      <a16:colId xmlns:a16="http://schemas.microsoft.com/office/drawing/2014/main" val="2223889934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3607621261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1652667177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1847281797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1125484496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1497406106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3789076246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1152482146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2277787266"/>
                    </a:ext>
                  </a:extLst>
                </a:gridCol>
                <a:gridCol w="781629">
                  <a:extLst>
                    <a:ext uri="{9D8B030D-6E8A-4147-A177-3AD203B41FA5}">
                      <a16:colId xmlns:a16="http://schemas.microsoft.com/office/drawing/2014/main" val="2422297270"/>
                    </a:ext>
                  </a:extLst>
                </a:gridCol>
                <a:gridCol w="781629">
                  <a:extLst>
                    <a:ext uri="{9D8B030D-6E8A-4147-A177-3AD203B41FA5}">
                      <a16:colId xmlns:a16="http://schemas.microsoft.com/office/drawing/2014/main" val="2835260620"/>
                    </a:ext>
                  </a:extLst>
                </a:gridCol>
              </a:tblGrid>
              <a:tr h="1959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</a:t>
                      </a:r>
                    </a:p>
                  </a:txBody>
                  <a:tcPr marL="7000" marR="7000" marT="70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359094"/>
                  </a:ext>
                </a:extLst>
              </a:tr>
              <a:tr h="1889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 Drivers and Subway and Other Transit Operators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373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346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476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339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368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428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348498"/>
                  </a:ext>
                </a:extLst>
              </a:tr>
              <a:tr h="1819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Customer Service, Information and Related Clerks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143753"/>
                  </a:ext>
                </a:extLst>
              </a:tr>
              <a:tr h="34298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 Service Technicians, Truck and Bus Mechanics and Mechanical Repairers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179896"/>
                  </a:ext>
                </a:extLst>
              </a:tr>
              <a:tr h="1819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341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364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484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264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824623"/>
                  </a:ext>
                </a:extLst>
              </a:tr>
              <a:tr h="1959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000" marR="7000" marT="70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698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799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939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946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1,003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578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597</a:t>
                      </a:r>
                    </a:p>
                  </a:txBody>
                  <a:tcPr marL="7000" marR="7000" marT="70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155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4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Percentage of LTIs Receiving LOE Benefit at 3 Months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83569" y="6172200"/>
            <a:ext cx="9091951" cy="9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The percentage </a:t>
            </a:r>
            <a:r>
              <a:rPr lang="en-US" sz="1200" dirty="0">
                <a:solidFill>
                  <a:schemeClr val="tx1"/>
                </a:solidFill>
              </a:rPr>
              <a:t>of LTIs Receiving LOE Benefit at 3 Months for Schedule 2 </a:t>
            </a:r>
            <a:r>
              <a:rPr lang="en-US" sz="1200" dirty="0" smtClean="0">
                <a:solidFill>
                  <a:schemeClr val="tx1"/>
                </a:solidFill>
              </a:rPr>
              <a:t>decreased </a:t>
            </a:r>
            <a:r>
              <a:rPr lang="en-US" altLang="en-US" sz="1200" dirty="0" smtClean="0">
                <a:solidFill>
                  <a:schemeClr val="tx1"/>
                </a:solidFill>
              </a:rPr>
              <a:t>in 2022 </a:t>
            </a:r>
            <a:r>
              <a:rPr lang="en-US" altLang="en-US" sz="1200" dirty="0">
                <a:solidFill>
                  <a:schemeClr val="tx1"/>
                </a:solidFill>
              </a:rPr>
              <a:t>by </a:t>
            </a:r>
            <a:r>
              <a:rPr lang="en-US" altLang="en-US" sz="1200" dirty="0" smtClean="0">
                <a:solidFill>
                  <a:schemeClr val="tx1"/>
                </a:solidFill>
              </a:rPr>
              <a:t>18% </a:t>
            </a:r>
            <a:r>
              <a:rPr lang="en-US" altLang="en-US" sz="1200" dirty="0">
                <a:solidFill>
                  <a:schemeClr val="tx1"/>
                </a:solidFill>
              </a:rPr>
              <a:t>(from </a:t>
            </a:r>
            <a:r>
              <a:rPr lang="en-US" sz="1200" dirty="0" smtClean="0">
                <a:solidFill>
                  <a:schemeClr val="tx1"/>
                </a:solidFill>
              </a:rPr>
              <a:t>20.8% to 17.1%</a:t>
            </a:r>
            <a:r>
              <a:rPr lang="en-US" altLang="en-US" sz="1200" dirty="0" smtClean="0">
                <a:solidFill>
                  <a:schemeClr val="tx1"/>
                </a:solidFill>
              </a:rPr>
              <a:t>). This is the first time 3 months S2 duration decreased since 2014.</a:t>
            </a:r>
            <a:endParaRPr lang="en-US" altLang="en-US" sz="1200" dirty="0">
              <a:solidFill>
                <a:schemeClr val="tx1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sz="1200" dirty="0">
                <a:solidFill>
                  <a:schemeClr val="tx1"/>
                </a:solidFill>
              </a:rPr>
              <a:t>The number of claims receiving LOE benefits at 3 months for all categories </a:t>
            </a:r>
            <a:r>
              <a:rPr lang="en-US" altLang="en-US" sz="1200" dirty="0" smtClean="0">
                <a:solidFill>
                  <a:schemeClr val="tx1"/>
                </a:solidFill>
              </a:rPr>
              <a:t>decreased </a:t>
            </a:r>
            <a:r>
              <a:rPr lang="en-US" altLang="en-US" sz="1200" dirty="0">
                <a:solidFill>
                  <a:schemeClr val="tx1"/>
                </a:solidFill>
              </a:rPr>
              <a:t>in </a:t>
            </a:r>
            <a:r>
              <a:rPr lang="en-US" altLang="en-US" sz="1200" dirty="0" smtClean="0">
                <a:solidFill>
                  <a:schemeClr val="tx1"/>
                </a:solidFill>
              </a:rPr>
              <a:t>2022 </a:t>
            </a:r>
            <a:r>
              <a:rPr lang="en-US" altLang="en-US" sz="1200" dirty="0">
                <a:solidFill>
                  <a:schemeClr val="tx1"/>
                </a:solidFill>
              </a:rPr>
              <a:t>compared with 2021, except District School </a:t>
            </a:r>
            <a:r>
              <a:rPr lang="en-US" altLang="en-US" sz="1200" dirty="0" smtClean="0">
                <a:solidFill>
                  <a:schemeClr val="tx1"/>
                </a:solidFill>
              </a:rPr>
              <a:t>Boards (+30%) </a:t>
            </a:r>
            <a:r>
              <a:rPr lang="en-US" altLang="en-US" sz="1200" dirty="0">
                <a:solidFill>
                  <a:schemeClr val="tx1"/>
                </a:solidFill>
              </a:rPr>
              <a:t>and </a:t>
            </a:r>
            <a:r>
              <a:rPr lang="en-US" altLang="en-US" sz="1200" dirty="0" smtClean="0">
                <a:solidFill>
                  <a:schemeClr val="tx1"/>
                </a:solidFill>
              </a:rPr>
              <a:t>ABC-Provincial (+12%).</a:t>
            </a:r>
            <a:endParaRPr lang="en-US" altLang="en-US" sz="1200" dirty="0">
              <a:solidFill>
                <a:schemeClr val="tx1"/>
              </a:solidFill>
            </a:endParaRPr>
          </a:p>
          <a:p>
            <a:pPr lvl="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sz="1200" dirty="0" smtClean="0">
                <a:solidFill>
                  <a:schemeClr val="tx1"/>
                </a:solidFill>
              </a:rPr>
              <a:t>Municipal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had</a:t>
            </a:r>
            <a:r>
              <a:rPr kumimoji="0" lang="en-US" altLang="en-US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largest </a:t>
            </a:r>
            <a:r>
              <a:rPr lang="en-US" altLang="en-US" sz="1200" dirty="0" smtClean="0">
                <a:solidFill>
                  <a:schemeClr val="tx1"/>
                </a:solidFill>
              </a:rPr>
              <a:t>de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creases of 92 claims in number of claims receiving LOE at 3 months.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1681018"/>
            <a:ext cx="9601200" cy="5578763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66282" y="7533861"/>
            <a:ext cx="8229600" cy="364124"/>
          </a:xfrm>
        </p:spPr>
        <p:txBody>
          <a:bodyPr/>
          <a:lstStyle/>
          <a:p>
            <a:r>
              <a:rPr lang="en-US" sz="900" dirty="0" smtClean="0"/>
              <a:t>Data Source: 3 months duration source PERSIST,</a:t>
            </a:r>
            <a:r>
              <a:rPr lang="en-US" sz="900" dirty="0"/>
              <a:t> </a:t>
            </a:r>
            <a:r>
              <a:rPr lang="en-US" sz="900" dirty="0" smtClean="0"/>
              <a:t>COVID claims are removed in this slide 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758506"/>
              </p:ext>
            </p:extLst>
          </p:nvPr>
        </p:nvGraphicFramePr>
        <p:xfrm>
          <a:off x="338561" y="1750645"/>
          <a:ext cx="10295678" cy="288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52386"/>
              </p:ext>
            </p:extLst>
          </p:nvPr>
        </p:nvGraphicFramePr>
        <p:xfrm>
          <a:off x="1320800" y="4632926"/>
          <a:ext cx="8128000" cy="1470660"/>
        </p:xfrm>
        <a:graphic>
          <a:graphicData uri="http://schemas.openxmlformats.org/drawingml/2006/table">
            <a:tbl>
              <a:tblPr/>
              <a:tblGrid>
                <a:gridCol w="2730500">
                  <a:extLst>
                    <a:ext uri="{9D8B030D-6E8A-4147-A177-3AD203B41FA5}">
                      <a16:colId xmlns:a16="http://schemas.microsoft.com/office/drawing/2014/main" val="5328585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68446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2642419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375762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5442538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778278992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909921503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557157052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7880656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586316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375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Federal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3727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Provincial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204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4230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16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9877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9451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Schedule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2,396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838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8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Percentage of LTIs Receiving LOE Benefit at </a:t>
            </a:r>
            <a:r>
              <a:rPr lang="en-US" sz="3600" dirty="0" smtClean="0">
                <a:solidFill>
                  <a:schemeClr val="tx2"/>
                </a:solidFill>
              </a:rPr>
              <a:t>6 </a:t>
            </a:r>
            <a:r>
              <a:rPr lang="en-US" sz="3600" dirty="0">
                <a:solidFill>
                  <a:schemeClr val="tx2"/>
                </a:solidFill>
              </a:rPr>
              <a:t>Months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17</a:t>
            </a:fld>
            <a:endParaRPr lang="en-CA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133989" y="6043680"/>
            <a:ext cx="9153011" cy="1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1"/>
                </a:solidFill>
              </a:rPr>
              <a:t>The percentage of LTIs Receiving LOE Benefit at </a:t>
            </a:r>
            <a:r>
              <a:rPr lang="en-US" sz="1200" dirty="0" smtClean="0">
                <a:solidFill>
                  <a:schemeClr val="tx1"/>
                </a:solidFill>
              </a:rPr>
              <a:t>6 </a:t>
            </a:r>
            <a:r>
              <a:rPr lang="en-US" sz="1200" dirty="0">
                <a:solidFill>
                  <a:schemeClr val="tx1"/>
                </a:solidFill>
              </a:rPr>
              <a:t>Months for Schedule 2 </a:t>
            </a:r>
            <a:r>
              <a:rPr lang="en-US" sz="1200" dirty="0" smtClean="0">
                <a:solidFill>
                  <a:schemeClr val="tx1"/>
                </a:solidFill>
              </a:rPr>
              <a:t>decreased </a:t>
            </a:r>
            <a:r>
              <a:rPr lang="en-US" altLang="en-US" sz="1200" dirty="0">
                <a:solidFill>
                  <a:schemeClr val="tx1"/>
                </a:solidFill>
              </a:rPr>
              <a:t>in </a:t>
            </a:r>
            <a:r>
              <a:rPr lang="en-US" altLang="en-US" sz="1200" dirty="0" smtClean="0">
                <a:solidFill>
                  <a:schemeClr val="tx1"/>
                </a:solidFill>
              </a:rPr>
              <a:t>2022 </a:t>
            </a:r>
            <a:r>
              <a:rPr lang="en-US" altLang="en-US" sz="1200" dirty="0">
                <a:solidFill>
                  <a:schemeClr val="tx1"/>
                </a:solidFill>
              </a:rPr>
              <a:t>by </a:t>
            </a:r>
            <a:r>
              <a:rPr lang="en-US" altLang="en-US" sz="1200" dirty="0" smtClean="0">
                <a:solidFill>
                  <a:schemeClr val="tx1"/>
                </a:solidFill>
              </a:rPr>
              <a:t>21% </a:t>
            </a:r>
            <a:r>
              <a:rPr lang="en-US" altLang="en-US" sz="1200" dirty="0">
                <a:solidFill>
                  <a:schemeClr val="tx1"/>
                </a:solidFill>
              </a:rPr>
              <a:t>(from </a:t>
            </a:r>
            <a:r>
              <a:rPr lang="en-US" sz="1200" dirty="0" smtClean="0">
                <a:solidFill>
                  <a:schemeClr val="tx1"/>
                </a:solidFill>
              </a:rPr>
              <a:t>14.8% to 11.8%</a:t>
            </a:r>
            <a:r>
              <a:rPr lang="en-US" altLang="en-US" sz="1200" dirty="0" smtClean="0">
                <a:solidFill>
                  <a:schemeClr val="tx1"/>
                </a:solidFill>
              </a:rPr>
              <a:t>). </a:t>
            </a:r>
            <a:r>
              <a:rPr lang="en-US" altLang="en-US" sz="1200" dirty="0">
                <a:solidFill>
                  <a:schemeClr val="tx1"/>
                </a:solidFill>
              </a:rPr>
              <a:t>There has been a consistent increase since </a:t>
            </a:r>
            <a:r>
              <a:rPr lang="en-US" altLang="en-US" sz="1200" dirty="0" smtClean="0">
                <a:solidFill>
                  <a:schemeClr val="tx1"/>
                </a:solidFill>
              </a:rPr>
              <a:t>2014 </a:t>
            </a:r>
            <a:r>
              <a:rPr lang="en-US" altLang="en-US" sz="1200" dirty="0">
                <a:solidFill>
                  <a:schemeClr val="tx1"/>
                </a:solidFill>
              </a:rPr>
              <a:t>and continue to be above S1 starting 2017.</a:t>
            </a:r>
          </a:p>
          <a:p>
            <a:pPr lvl="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sz="1200" dirty="0">
                <a:solidFill>
                  <a:schemeClr val="tx1"/>
                </a:solidFill>
              </a:rPr>
              <a:t>The number of claims receiving LOE benefits at </a:t>
            </a:r>
            <a:r>
              <a:rPr lang="en-US" altLang="en-US" sz="1200" dirty="0" smtClean="0">
                <a:solidFill>
                  <a:schemeClr val="tx1"/>
                </a:solidFill>
              </a:rPr>
              <a:t>6 </a:t>
            </a:r>
            <a:r>
              <a:rPr lang="en-US" altLang="en-US" sz="1200" dirty="0">
                <a:solidFill>
                  <a:schemeClr val="tx1"/>
                </a:solidFill>
              </a:rPr>
              <a:t>months for all </a:t>
            </a:r>
            <a:r>
              <a:rPr lang="en-US" altLang="en-US" sz="1200" dirty="0" smtClean="0">
                <a:solidFill>
                  <a:schemeClr val="tx1"/>
                </a:solidFill>
              </a:rPr>
              <a:t>categories decreased </a:t>
            </a:r>
            <a:r>
              <a:rPr lang="en-US" altLang="en-US" sz="1200" dirty="0">
                <a:solidFill>
                  <a:schemeClr val="tx1"/>
                </a:solidFill>
              </a:rPr>
              <a:t>in </a:t>
            </a:r>
            <a:r>
              <a:rPr lang="en-US" altLang="en-US" sz="1200" dirty="0" smtClean="0">
                <a:solidFill>
                  <a:schemeClr val="tx1"/>
                </a:solidFill>
              </a:rPr>
              <a:t>2022 compared with 2021, except </a:t>
            </a:r>
            <a:r>
              <a:rPr lang="en-US" sz="1200" dirty="0">
                <a:solidFill>
                  <a:schemeClr val="tx1"/>
                </a:solidFill>
              </a:rPr>
              <a:t>Agencies, Boards, Commissions </a:t>
            </a:r>
            <a:r>
              <a:rPr lang="en-US" sz="1200" dirty="0" smtClean="0">
                <a:solidFill>
                  <a:schemeClr val="tx1"/>
                </a:solidFill>
              </a:rPr>
              <a:t>– Provincial (+10%) and District </a:t>
            </a:r>
            <a:r>
              <a:rPr lang="en-US" sz="1200" dirty="0">
                <a:solidFill>
                  <a:schemeClr val="tx1"/>
                </a:solidFill>
              </a:rPr>
              <a:t>School Boards </a:t>
            </a:r>
            <a:r>
              <a:rPr lang="en-US" sz="1200" dirty="0" smtClean="0">
                <a:solidFill>
                  <a:schemeClr val="tx1"/>
                </a:solidFill>
              </a:rPr>
              <a:t>(+28%)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1681018"/>
            <a:ext cx="9601200" cy="5578763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66282" y="7533861"/>
            <a:ext cx="8229600" cy="364124"/>
          </a:xfrm>
        </p:spPr>
        <p:txBody>
          <a:bodyPr/>
          <a:lstStyle/>
          <a:p>
            <a:r>
              <a:rPr lang="en-US" sz="900" dirty="0" smtClean="0"/>
              <a:t>Data Source: 6 months duration source PERSIST,</a:t>
            </a:r>
            <a:r>
              <a:rPr lang="en-US" sz="900" dirty="0"/>
              <a:t> </a:t>
            </a:r>
            <a:r>
              <a:rPr lang="en-US" sz="900" dirty="0" smtClean="0"/>
              <a:t>COVID claims are removed in this slide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257088"/>
              </p:ext>
            </p:extLst>
          </p:nvPr>
        </p:nvGraphicFramePr>
        <p:xfrm>
          <a:off x="231813" y="1763971"/>
          <a:ext cx="10290344" cy="2965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817431"/>
              </p:ext>
            </p:extLst>
          </p:nvPr>
        </p:nvGraphicFramePr>
        <p:xfrm>
          <a:off x="1014535" y="4651009"/>
          <a:ext cx="8724900" cy="147066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86652412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88859990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20227331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25318909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52084994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61761584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903949936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30435124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546871996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767192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5152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Federal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4547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Provincial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1610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3328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024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9235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1895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Schedule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899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3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Percentage of LTIs Receiving LOE Benefit at </a:t>
            </a:r>
            <a:r>
              <a:rPr lang="en-US" sz="3600" dirty="0" smtClean="0">
                <a:solidFill>
                  <a:schemeClr val="tx2"/>
                </a:solidFill>
              </a:rPr>
              <a:t>12 </a:t>
            </a:r>
            <a:r>
              <a:rPr lang="en-US" sz="3600" dirty="0">
                <a:solidFill>
                  <a:schemeClr val="tx2"/>
                </a:solidFill>
              </a:rPr>
              <a:t>Months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18</a:t>
            </a:fld>
            <a:endParaRPr lang="en-CA" dirty="0"/>
          </a:p>
        </p:txBody>
      </p:sp>
      <p:sp>
        <p:nvSpPr>
          <p:cNvPr id="16" name="Rectangle 15"/>
          <p:cNvSpPr/>
          <p:nvPr/>
        </p:nvSpPr>
        <p:spPr>
          <a:xfrm>
            <a:off x="685800" y="1681018"/>
            <a:ext cx="9601200" cy="5578763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46404" y="6113006"/>
            <a:ext cx="9121935" cy="102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1"/>
                </a:solidFill>
              </a:rPr>
              <a:t>The percentage of LTIs Receiving LOE Benefit at 12 </a:t>
            </a:r>
            <a:r>
              <a:rPr lang="en-US" sz="1200" dirty="0" smtClean="0">
                <a:solidFill>
                  <a:schemeClr val="tx1"/>
                </a:solidFill>
              </a:rPr>
              <a:t>months </a:t>
            </a:r>
            <a:r>
              <a:rPr lang="en-US" sz="1200" dirty="0">
                <a:solidFill>
                  <a:schemeClr val="tx1"/>
                </a:solidFill>
              </a:rPr>
              <a:t>for Schedule 2 </a:t>
            </a:r>
            <a:r>
              <a:rPr lang="en-US" sz="1200" dirty="0" smtClean="0">
                <a:solidFill>
                  <a:schemeClr val="tx1"/>
                </a:solidFill>
              </a:rPr>
              <a:t>increased </a:t>
            </a:r>
            <a:r>
              <a:rPr lang="en-US" altLang="en-US" sz="1200" dirty="0">
                <a:solidFill>
                  <a:schemeClr val="tx1"/>
                </a:solidFill>
              </a:rPr>
              <a:t>in </a:t>
            </a:r>
            <a:r>
              <a:rPr lang="en-US" altLang="en-US" sz="1200" dirty="0" smtClean="0">
                <a:solidFill>
                  <a:schemeClr val="tx1"/>
                </a:solidFill>
              </a:rPr>
              <a:t>2021 </a:t>
            </a:r>
            <a:r>
              <a:rPr lang="en-US" altLang="en-US" sz="1200" dirty="0">
                <a:solidFill>
                  <a:schemeClr val="tx1"/>
                </a:solidFill>
              </a:rPr>
              <a:t>by </a:t>
            </a:r>
            <a:r>
              <a:rPr lang="en-US" altLang="en-US" sz="1200" dirty="0" smtClean="0">
                <a:solidFill>
                  <a:schemeClr val="tx1"/>
                </a:solidFill>
              </a:rPr>
              <a:t>10% </a:t>
            </a:r>
            <a:r>
              <a:rPr lang="en-US" altLang="en-US" sz="1200" dirty="0">
                <a:solidFill>
                  <a:schemeClr val="tx1"/>
                </a:solidFill>
              </a:rPr>
              <a:t>(from </a:t>
            </a:r>
            <a:r>
              <a:rPr lang="en-US" altLang="en-US" sz="1200" dirty="0" smtClean="0">
                <a:solidFill>
                  <a:schemeClr val="tx1"/>
                </a:solidFill>
              </a:rPr>
              <a:t>9.8</a:t>
            </a:r>
            <a:r>
              <a:rPr lang="en-US" sz="1200" dirty="0" smtClean="0">
                <a:solidFill>
                  <a:schemeClr val="tx1"/>
                </a:solidFill>
              </a:rPr>
              <a:t>% </a:t>
            </a:r>
            <a:r>
              <a:rPr lang="en-US" sz="1200" dirty="0">
                <a:solidFill>
                  <a:schemeClr val="tx1"/>
                </a:solidFill>
              </a:rPr>
              <a:t>to </a:t>
            </a:r>
            <a:r>
              <a:rPr lang="en-US" sz="1200" dirty="0" smtClean="0">
                <a:solidFill>
                  <a:schemeClr val="tx1"/>
                </a:solidFill>
              </a:rPr>
              <a:t>10.8%</a:t>
            </a:r>
            <a:r>
              <a:rPr lang="en-US" altLang="en-US" sz="1200" dirty="0" smtClean="0">
                <a:solidFill>
                  <a:schemeClr val="tx1"/>
                </a:solidFill>
              </a:rPr>
              <a:t>). </a:t>
            </a:r>
            <a:r>
              <a:rPr lang="en-US" altLang="en-US" sz="1200" dirty="0">
                <a:solidFill>
                  <a:schemeClr val="tx1"/>
                </a:solidFill>
              </a:rPr>
              <a:t>There has been a consistent increase from 2013 to </a:t>
            </a:r>
            <a:r>
              <a:rPr lang="en-US" altLang="en-US" sz="1200" dirty="0" smtClean="0">
                <a:solidFill>
                  <a:schemeClr val="tx1"/>
                </a:solidFill>
              </a:rPr>
              <a:t>2020 </a:t>
            </a:r>
            <a:r>
              <a:rPr lang="en-US" altLang="en-US" sz="1200" dirty="0">
                <a:solidFill>
                  <a:schemeClr val="tx1"/>
                </a:solidFill>
              </a:rPr>
              <a:t>and continue to be above S1 starting 2017.</a:t>
            </a:r>
          </a:p>
          <a:p>
            <a:pPr lvl="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n-US" sz="1200" dirty="0" smtClean="0">
                <a:solidFill>
                  <a:schemeClr val="tx1"/>
                </a:solidFill>
              </a:rPr>
              <a:t>Municipal and Provincial had the largest increases in the number </a:t>
            </a:r>
            <a:r>
              <a:rPr lang="en-US" altLang="en-US" sz="1200" dirty="0">
                <a:solidFill>
                  <a:schemeClr val="tx1"/>
                </a:solidFill>
              </a:rPr>
              <a:t>of claims receiving LOE at </a:t>
            </a:r>
            <a:r>
              <a:rPr lang="en-US" altLang="en-US" sz="1200" dirty="0" smtClean="0">
                <a:solidFill>
                  <a:schemeClr val="tx1"/>
                </a:solidFill>
              </a:rPr>
              <a:t>12 months, both by 34%.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66282" y="7533861"/>
            <a:ext cx="8229600" cy="364124"/>
          </a:xfrm>
        </p:spPr>
        <p:txBody>
          <a:bodyPr/>
          <a:lstStyle/>
          <a:p>
            <a:r>
              <a:rPr lang="en-US" sz="900" dirty="0" smtClean="0"/>
              <a:t>Data Source: 12 months duration source PERSIST,</a:t>
            </a:r>
            <a:r>
              <a:rPr lang="en-US" sz="900" dirty="0"/>
              <a:t> </a:t>
            </a:r>
            <a:r>
              <a:rPr lang="en-US" sz="900" dirty="0" smtClean="0"/>
              <a:t>COVID claims are removed in this slide 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174010" y="1348439"/>
          <a:ext cx="10392752" cy="3185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49286" y="4615968"/>
          <a:ext cx="7442200" cy="1470660"/>
        </p:xfrm>
        <a:graphic>
          <a:graphicData uri="http://schemas.openxmlformats.org/drawingml/2006/table">
            <a:tbl>
              <a:tblPr/>
              <a:tblGrid>
                <a:gridCol w="2565400">
                  <a:extLst>
                    <a:ext uri="{9D8B030D-6E8A-4147-A177-3AD203B41FA5}">
                      <a16:colId xmlns:a16="http://schemas.microsoft.com/office/drawing/2014/main" val="306356268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695802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696801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88615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352763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711578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6331479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679874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132915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1795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Federal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7304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Provincial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3927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4488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9961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129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8494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Schedule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494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4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48182"/>
            <a:ext cx="9601200" cy="58670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Non COVID Duration Normalized for MSIP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19</a:t>
            </a:fld>
            <a:endParaRPr lang="en-CA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66282" y="7533861"/>
            <a:ext cx="8229600" cy="364124"/>
          </a:xfrm>
        </p:spPr>
        <p:txBody>
          <a:bodyPr/>
          <a:lstStyle/>
          <a:p>
            <a:r>
              <a:rPr lang="en-US" sz="900" dirty="0" smtClean="0"/>
              <a:t>Data Source: 3, 6, 12 months duration source PERSIST, joined with MSIP dashboard updated on 2023-05-29</a:t>
            </a:r>
          </a:p>
          <a:p>
            <a:r>
              <a:rPr lang="en-US" sz="900" dirty="0" smtClean="0"/>
              <a:t>COVID claims are removed in this slide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1681018"/>
            <a:ext cx="9601200" cy="5578763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551840"/>
              </p:ext>
            </p:extLst>
          </p:nvPr>
        </p:nvGraphicFramePr>
        <p:xfrm>
          <a:off x="623838" y="1870027"/>
          <a:ext cx="4760595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148006"/>
              </p:ext>
            </p:extLst>
          </p:nvPr>
        </p:nvGraphicFramePr>
        <p:xfrm>
          <a:off x="5455418" y="1963372"/>
          <a:ext cx="4760596" cy="2764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214312"/>
              </p:ext>
            </p:extLst>
          </p:nvPr>
        </p:nvGraphicFramePr>
        <p:xfrm>
          <a:off x="857252" y="5276436"/>
          <a:ext cx="8978898" cy="922020"/>
        </p:xfrm>
        <a:graphic>
          <a:graphicData uri="http://schemas.openxmlformats.org/drawingml/2006/table">
            <a:tbl>
              <a:tblPr/>
              <a:tblGrid>
                <a:gridCol w="1936028">
                  <a:extLst>
                    <a:ext uri="{9D8B030D-6E8A-4147-A177-3AD203B41FA5}">
                      <a16:colId xmlns:a16="http://schemas.microsoft.com/office/drawing/2014/main" val="4108716878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1515866099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3137762648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2254314839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3473821914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1486314082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2701029126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2574762077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4206500181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1343404917"/>
                    </a:ext>
                  </a:extLst>
                </a:gridCol>
                <a:gridCol w="704287">
                  <a:extLst>
                    <a:ext uri="{9D8B030D-6E8A-4147-A177-3AD203B41FA5}">
                      <a16:colId xmlns:a16="http://schemas.microsoft.com/office/drawing/2014/main" val="1570553870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96415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 MSIP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 MSIP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 MSIP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 MSIP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 MSIP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606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Months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7832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Months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395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Months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A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930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13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chemeClr val="tx2"/>
                </a:solidFill>
              </a:rPr>
              <a:t>Summary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771527" y="1465961"/>
            <a:ext cx="9435960" cy="560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chemeClr val="tx1"/>
                </a:solidFill>
              </a:rPr>
              <a:t>The number of S2 LTIs is </a:t>
            </a:r>
            <a:r>
              <a:rPr lang="en-US" altLang="en-US" sz="1600" dirty="0" smtClean="0">
                <a:solidFill>
                  <a:schemeClr val="tx1"/>
                </a:solidFill>
              </a:rPr>
              <a:t>12% </a:t>
            </a:r>
            <a:r>
              <a:rPr lang="en-US" altLang="en-US" sz="1600" dirty="0">
                <a:solidFill>
                  <a:schemeClr val="tx1"/>
                </a:solidFill>
              </a:rPr>
              <a:t>lower (</a:t>
            </a:r>
            <a:r>
              <a:rPr lang="en-US" altLang="en-US" sz="1600" dirty="0" smtClean="0">
                <a:solidFill>
                  <a:schemeClr val="tx1"/>
                </a:solidFill>
              </a:rPr>
              <a:t>1,275 </a:t>
            </a:r>
            <a:r>
              <a:rPr lang="en-US" altLang="en-US" sz="1600" dirty="0">
                <a:solidFill>
                  <a:schemeClr val="tx1"/>
                </a:solidFill>
              </a:rPr>
              <a:t>claims) in </a:t>
            </a:r>
            <a:r>
              <a:rPr lang="en-US" altLang="en-US" sz="1600" dirty="0" smtClean="0">
                <a:solidFill>
                  <a:schemeClr val="tx1"/>
                </a:solidFill>
              </a:rPr>
              <a:t>July </a:t>
            </a:r>
            <a:r>
              <a:rPr lang="en-US" altLang="en-US" sz="1600" dirty="0">
                <a:solidFill>
                  <a:schemeClr val="tx1"/>
                </a:solidFill>
              </a:rPr>
              <a:t>YTD 2023, compared with </a:t>
            </a:r>
            <a:r>
              <a:rPr lang="en-US" altLang="en-US" sz="1600" dirty="0" smtClean="0">
                <a:solidFill>
                  <a:schemeClr val="tx1"/>
                </a:solidFill>
              </a:rPr>
              <a:t>July </a:t>
            </a:r>
            <a:r>
              <a:rPr lang="en-US" altLang="en-US" sz="1600" dirty="0">
                <a:solidFill>
                  <a:schemeClr val="tx1"/>
                </a:solidFill>
              </a:rPr>
              <a:t>YTD </a:t>
            </a:r>
            <a:r>
              <a:rPr lang="en-US" altLang="en-US" sz="1600" dirty="0" smtClean="0">
                <a:solidFill>
                  <a:schemeClr val="tx1"/>
                </a:solidFill>
              </a:rPr>
              <a:t>2022.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1600" dirty="0" smtClean="0">
                <a:solidFill>
                  <a:schemeClr val="tx1"/>
                </a:solidFill>
              </a:rPr>
              <a:t>Compared with July YTD 2022</a:t>
            </a:r>
            <a:r>
              <a:rPr lang="en-US" altLang="en-US" sz="1600" dirty="0">
                <a:solidFill>
                  <a:schemeClr val="tx1"/>
                </a:solidFill>
              </a:rPr>
              <a:t>, the number of allowed LTIs for all age groups have decreased except for 15-24. Age group 45-64 decreased the most, by 14%.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Top business category was District School </a:t>
            </a:r>
            <a:r>
              <a:rPr lang="en-US" sz="1600" dirty="0" smtClean="0">
                <a:solidFill>
                  <a:schemeClr val="tx1"/>
                </a:solidFill>
              </a:rPr>
              <a:t>Boards </a:t>
            </a:r>
            <a:r>
              <a:rPr lang="en-US" sz="1600" dirty="0">
                <a:solidFill>
                  <a:schemeClr val="tx1"/>
                </a:solidFill>
              </a:rPr>
              <a:t>and top occupation was Elementary and secondary school teacher </a:t>
            </a:r>
            <a:r>
              <a:rPr lang="en-US" sz="1600" dirty="0" smtClean="0">
                <a:solidFill>
                  <a:schemeClr val="tx1"/>
                </a:solidFill>
              </a:rPr>
              <a:t>assistants </a:t>
            </a:r>
            <a:r>
              <a:rPr lang="en-US" altLang="en-US" sz="1600" dirty="0" smtClean="0">
                <a:solidFill>
                  <a:schemeClr val="tx1"/>
                </a:solidFill>
              </a:rPr>
              <a:t>in July YTD 2023.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The percentage of LTIs Receiving LOE Benefit at 6 Months for Schedule 2 decreased in 2022 by 21% (from 14.8% to 11.8%). There has been a consistent increase since 2014 and continue to be above S1 starting 2017.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 sz="1600" dirty="0">
              <a:solidFill>
                <a:schemeClr val="tx1"/>
              </a:solidFill>
              <a:ea typeface="+mn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404040"/>
                </a:solidFill>
                <a:ea typeface="+mn-ea"/>
              </a:rPr>
              <a:t>Comparing to July YTD 2022, the number of mental health LTIs in July YTD 2023 increased by 14.1% (101 claims).</a:t>
            </a:r>
          </a:p>
          <a:p>
            <a:pPr marL="0" indent="0" eaLnBrk="1" hangingPunct="1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There were 12,872 LT COVID-19 claims registered from the start of the pandemic to July YTD 2023 (excluding Pier and Amalgamated). 8,838 claims have been allowed. 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COVID claims are included in this </a:t>
            </a:r>
            <a:r>
              <a:rPr lang="en-US" sz="1600" dirty="0" smtClean="0">
                <a:solidFill>
                  <a:schemeClr val="tx1"/>
                </a:solidFill>
              </a:rPr>
              <a:t>report, except for Durations at 3, 6, 12 months.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Percentage of Lost Time Injuries Locked-in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900" dirty="0"/>
              <a:t>Data Source: IM Catalogue as at January 1st, </a:t>
            </a:r>
            <a:r>
              <a:rPr lang="en-US" sz="900" dirty="0" smtClean="0"/>
              <a:t>2023. </a:t>
            </a:r>
            <a:r>
              <a:rPr lang="en-US" sz="900" dirty="0"/>
              <a:t>All data subject to further maturing.</a:t>
            </a:r>
          </a:p>
          <a:p>
            <a:r>
              <a:rPr lang="en-US" sz="900" dirty="0"/>
              <a:t>Only includes Bill 99 claims.</a:t>
            </a:r>
          </a:p>
          <a:p>
            <a:r>
              <a:rPr lang="en-US" sz="900" dirty="0"/>
              <a:t>FEL R2 lock-ins exclude 0% and Sustainability awards.</a:t>
            </a:r>
          </a:p>
          <a:p>
            <a:r>
              <a:rPr lang="en-US" sz="900" dirty="0"/>
              <a:t>LOE lock-ins exclude 0%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20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857252" y="5303302"/>
            <a:ext cx="913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The percentage of lost time injuries locked-in has been decreasing for almost all groups </a:t>
            </a:r>
            <a:r>
              <a:rPr lang="en-US" sz="1400" dirty="0" smtClean="0">
                <a:solidFill>
                  <a:schemeClr val="tx1"/>
                </a:solidFill>
              </a:rPr>
              <a:t>from injury </a:t>
            </a:r>
            <a:r>
              <a:rPr lang="en-US" sz="1400" dirty="0">
                <a:solidFill>
                  <a:schemeClr val="tx1"/>
                </a:solidFill>
              </a:rPr>
              <a:t>year </a:t>
            </a:r>
            <a:r>
              <a:rPr lang="en-US" sz="1400" dirty="0" smtClean="0">
                <a:solidFill>
                  <a:schemeClr val="tx1"/>
                </a:solidFill>
              </a:rPr>
              <a:t>2007 to 2013. In 2016, overall percentage for Schedule 2 increased by 0.1 percentage point.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77903" y="1743436"/>
          <a:ext cx="9016994" cy="3313117"/>
        </p:xfrm>
        <a:graphic>
          <a:graphicData uri="http://schemas.openxmlformats.org/drawingml/2006/table">
            <a:tbl>
              <a:tblPr/>
              <a:tblGrid>
                <a:gridCol w="1025825">
                  <a:extLst>
                    <a:ext uri="{9D8B030D-6E8A-4147-A177-3AD203B41FA5}">
                      <a16:colId xmlns:a16="http://schemas.microsoft.com/office/drawing/2014/main" val="2415929178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3697935622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3984349168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2471776086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3106531962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2944149625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2381646904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1810773272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4167464921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347408223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1632186839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1245494648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1200221330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2137788727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369488325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270099671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3125964639"/>
                    </a:ext>
                  </a:extLst>
                </a:gridCol>
                <a:gridCol w="448798">
                  <a:extLst>
                    <a:ext uri="{9D8B030D-6E8A-4147-A177-3AD203B41FA5}">
                      <a16:colId xmlns:a16="http://schemas.microsoft.com/office/drawing/2014/main" val="3731579688"/>
                    </a:ext>
                  </a:extLst>
                </a:gridCol>
                <a:gridCol w="361603">
                  <a:extLst>
                    <a:ext uri="{9D8B030D-6E8A-4147-A177-3AD203B41FA5}">
                      <a16:colId xmlns:a16="http://schemas.microsoft.com/office/drawing/2014/main" val="3966579786"/>
                    </a:ext>
                  </a:extLst>
                </a:gridCol>
              </a:tblGrid>
              <a:tr h="28134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Business Category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Injury Year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465911"/>
                  </a:ext>
                </a:extLst>
              </a:tr>
              <a:tr h="281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038971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561393"/>
                  </a:ext>
                </a:extLst>
              </a:tr>
              <a:tr h="5038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Federal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861376"/>
                  </a:ext>
                </a:extLst>
              </a:tr>
              <a:tr h="5038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Provincial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257567"/>
                  </a:ext>
                </a:extLst>
              </a:tr>
              <a:tr h="2813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58292"/>
                  </a:ext>
                </a:extLst>
              </a:tr>
              <a:tr h="2813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49065"/>
                  </a:ext>
                </a:extLst>
              </a:tr>
              <a:tr h="2813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258090"/>
                  </a:ext>
                </a:extLst>
              </a:tr>
              <a:tr h="2813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Schedule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56725"/>
                  </a:ext>
                </a:extLst>
              </a:tr>
              <a:tr h="2813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Schedule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996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9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Average Locked-In Percentage Awarded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259781"/>
            <a:ext cx="8229600" cy="638204"/>
          </a:xfrm>
        </p:spPr>
        <p:txBody>
          <a:bodyPr/>
          <a:lstStyle/>
          <a:p>
            <a:r>
              <a:rPr lang="en-US" sz="900" dirty="0"/>
              <a:t>Data Source: IM Catalogue as at </a:t>
            </a:r>
            <a:r>
              <a:rPr lang="en-US" sz="900" dirty="0" smtClean="0"/>
              <a:t>January 1st, 2023. </a:t>
            </a:r>
            <a:r>
              <a:rPr lang="en-US" sz="900" dirty="0"/>
              <a:t>All data subject to further maturing</a:t>
            </a:r>
            <a:r>
              <a:rPr lang="en-US" sz="900" dirty="0" smtClean="0"/>
              <a:t>.</a:t>
            </a:r>
          </a:p>
          <a:p>
            <a:r>
              <a:rPr lang="en-US" sz="900" dirty="0" smtClean="0"/>
              <a:t>COVID claims are included.</a:t>
            </a:r>
            <a:endParaRPr lang="en-US" sz="900" dirty="0"/>
          </a:p>
          <a:p>
            <a:r>
              <a:rPr lang="en-US" sz="900" dirty="0"/>
              <a:t>FEL R2 lock-ins exclude 0% and Sustainability awards.</a:t>
            </a:r>
          </a:p>
          <a:p>
            <a:r>
              <a:rPr lang="en-US" sz="900" dirty="0"/>
              <a:t>LOE lock-ins exclude 0% </a:t>
            </a:r>
            <a:r>
              <a:rPr lang="en-US" sz="900" dirty="0" smtClean="0"/>
              <a:t>awards.</a:t>
            </a:r>
            <a:endParaRPr lang="en-US" sz="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21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857252" y="5303302"/>
            <a:ext cx="913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Overall Schedule 2 and all business categories except ABC – Provincial had </a:t>
            </a:r>
            <a:r>
              <a:rPr lang="en-US" sz="1400" dirty="0">
                <a:solidFill>
                  <a:schemeClr val="tx1"/>
                </a:solidFill>
              </a:rPr>
              <a:t>an </a:t>
            </a:r>
            <a:r>
              <a:rPr lang="en-US" sz="1400" dirty="0" smtClean="0">
                <a:solidFill>
                  <a:schemeClr val="tx1"/>
                </a:solidFill>
              </a:rPr>
              <a:t>increase </a:t>
            </a:r>
            <a:r>
              <a:rPr lang="en-US" sz="1400" dirty="0">
                <a:solidFill>
                  <a:schemeClr val="tx1"/>
                </a:solidFill>
              </a:rPr>
              <a:t>in average lock-in percentage award in </a:t>
            </a:r>
            <a:r>
              <a:rPr lang="en-US" sz="1400" dirty="0" smtClean="0">
                <a:solidFill>
                  <a:schemeClr val="tx1"/>
                </a:solidFill>
              </a:rPr>
              <a:t>2022 compared with 2021.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85800" y="2172431"/>
          <a:ext cx="9601194" cy="2898563"/>
        </p:xfrm>
        <a:graphic>
          <a:graphicData uri="http://schemas.openxmlformats.org/drawingml/2006/table">
            <a:tbl>
              <a:tblPr/>
              <a:tblGrid>
                <a:gridCol w="1271955">
                  <a:extLst>
                    <a:ext uri="{9D8B030D-6E8A-4147-A177-3AD203B41FA5}">
                      <a16:colId xmlns:a16="http://schemas.microsoft.com/office/drawing/2014/main" val="1632945314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1845698735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2179845089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641161586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607806464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494858700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2303522698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2348765057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1413340814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3358951953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1007990898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915889047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3126111952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776434036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2310903042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4074169846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450526284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908773777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4102458969"/>
                    </a:ext>
                  </a:extLst>
                </a:gridCol>
                <a:gridCol w="420565">
                  <a:extLst>
                    <a:ext uri="{9D8B030D-6E8A-4147-A177-3AD203B41FA5}">
                      <a16:colId xmlns:a16="http://schemas.microsoft.com/office/drawing/2014/main" val="3263051992"/>
                    </a:ext>
                  </a:extLst>
                </a:gridCol>
                <a:gridCol w="338504">
                  <a:extLst>
                    <a:ext uri="{9D8B030D-6E8A-4147-A177-3AD203B41FA5}">
                      <a16:colId xmlns:a16="http://schemas.microsoft.com/office/drawing/2014/main" val="2780063426"/>
                    </a:ext>
                  </a:extLst>
                </a:gridCol>
              </a:tblGrid>
              <a:tr h="21742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Business Category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Lock in Year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065426"/>
                  </a:ext>
                </a:extLst>
              </a:tr>
              <a:tr h="21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437423"/>
                  </a:ext>
                </a:extLst>
              </a:tr>
              <a:tr h="2536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081441"/>
                  </a:ext>
                </a:extLst>
              </a:tr>
              <a:tr h="4072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Federal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92705"/>
                  </a:ext>
                </a:extLst>
              </a:tr>
              <a:tr h="6108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Provincial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584773"/>
                  </a:ext>
                </a:extLst>
              </a:tr>
              <a:tr h="2536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177373"/>
                  </a:ext>
                </a:extLst>
              </a:tr>
              <a:tr h="2536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92952"/>
                  </a:ext>
                </a:extLst>
              </a:tr>
              <a:tr h="2536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53186"/>
                  </a:ext>
                </a:extLst>
              </a:tr>
              <a:tr h="2536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Schedule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411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8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Schedule 2 Allowed </a:t>
            </a:r>
            <a:r>
              <a:rPr lang="en-US" sz="3600" dirty="0" smtClean="0">
                <a:solidFill>
                  <a:schemeClr val="tx2"/>
                </a:solidFill>
              </a:rPr>
              <a:t>LTI Mental </a:t>
            </a:r>
            <a:r>
              <a:rPr lang="en-US" sz="3600" dirty="0">
                <a:solidFill>
                  <a:schemeClr val="tx2"/>
                </a:solidFill>
              </a:rPr>
              <a:t>Stress Injuries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22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771527" y="1945988"/>
            <a:ext cx="9130725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The percentage of mental health </a:t>
            </a:r>
            <a:r>
              <a:rPr lang="en-US" sz="1600" dirty="0">
                <a:solidFill>
                  <a:schemeClr val="tx1"/>
                </a:solidFill>
              </a:rPr>
              <a:t>claims </a:t>
            </a:r>
            <a:r>
              <a:rPr lang="en-US" sz="1600" dirty="0" smtClean="0">
                <a:solidFill>
                  <a:schemeClr val="tx1"/>
                </a:solidFill>
              </a:rPr>
              <a:t>increased from 7% to </a:t>
            </a:r>
            <a:r>
              <a:rPr lang="en-US" sz="1600" dirty="0">
                <a:solidFill>
                  <a:schemeClr val="tx1"/>
                </a:solidFill>
              </a:rPr>
              <a:t>9</a:t>
            </a:r>
            <a:r>
              <a:rPr lang="en-US" sz="1600" dirty="0" smtClean="0">
                <a:solidFill>
                  <a:schemeClr val="tx1"/>
                </a:solidFill>
              </a:rPr>
              <a:t>% of all allowed LT claims in July </a:t>
            </a:r>
            <a:r>
              <a:rPr lang="en-US" sz="1600" dirty="0">
                <a:solidFill>
                  <a:schemeClr val="tx1"/>
                </a:solidFill>
              </a:rPr>
              <a:t>YTD 2023 compared </a:t>
            </a:r>
            <a:r>
              <a:rPr lang="en-US" sz="1600" dirty="0" smtClean="0">
                <a:solidFill>
                  <a:schemeClr val="tx1"/>
                </a:solidFill>
              </a:rPr>
              <a:t>with July </a:t>
            </a:r>
            <a:r>
              <a:rPr lang="en-US" sz="1600" dirty="0">
                <a:solidFill>
                  <a:schemeClr val="tx1"/>
                </a:solidFill>
              </a:rPr>
              <a:t>YTD </a:t>
            </a:r>
            <a:r>
              <a:rPr lang="en-US" sz="1600" dirty="0" smtClean="0">
                <a:solidFill>
                  <a:schemeClr val="tx1"/>
                </a:solidFill>
              </a:rPr>
              <a:t>2022. 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chemeClr val="tx1"/>
                </a:solidFill>
              </a:rPr>
              <a:t>Comparing to </a:t>
            </a:r>
            <a:r>
              <a:rPr lang="en-US" sz="1600" dirty="0" smtClean="0">
                <a:solidFill>
                  <a:schemeClr val="tx1"/>
                </a:solidFill>
              </a:rPr>
              <a:t>July </a:t>
            </a:r>
            <a:r>
              <a:rPr lang="en-US" sz="1600" dirty="0">
                <a:solidFill>
                  <a:schemeClr val="tx1"/>
                </a:solidFill>
              </a:rPr>
              <a:t>YTD 2022</a:t>
            </a:r>
            <a:r>
              <a:rPr lang="en-US" altLang="en-US" sz="1600" dirty="0" smtClean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tx1"/>
                </a:solidFill>
              </a:rPr>
              <a:t>the number of mental health LTIs in </a:t>
            </a:r>
            <a:r>
              <a:rPr lang="en-US" sz="1600" dirty="0" smtClean="0">
                <a:solidFill>
                  <a:schemeClr val="tx1"/>
                </a:solidFill>
              </a:rPr>
              <a:t>July </a:t>
            </a:r>
            <a:r>
              <a:rPr lang="en-US" sz="1600" dirty="0">
                <a:solidFill>
                  <a:schemeClr val="tx1"/>
                </a:solidFill>
              </a:rPr>
              <a:t>YTD 2023 </a:t>
            </a:r>
            <a:r>
              <a:rPr lang="en-US" altLang="en-US" sz="1600" dirty="0">
                <a:solidFill>
                  <a:schemeClr val="tx1"/>
                </a:solidFill>
              </a:rPr>
              <a:t>increased by </a:t>
            </a:r>
            <a:r>
              <a:rPr lang="en-US" altLang="en-US" sz="1600" dirty="0" smtClean="0">
                <a:solidFill>
                  <a:schemeClr val="tx1"/>
                </a:solidFill>
              </a:rPr>
              <a:t>14.1% (101 </a:t>
            </a:r>
            <a:r>
              <a:rPr lang="en-US" altLang="en-US" sz="1600" dirty="0">
                <a:solidFill>
                  <a:schemeClr val="tx1"/>
                </a:solidFill>
              </a:rPr>
              <a:t>claims).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This report includes three types of mental stress injuries: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Traumatic Mental Stress (TMS) 	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Post-traumatic Stress Disorder (PTSD)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Chronic Mental Stress (CMS)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Mental Stress Injuries vs. Physical Injuries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23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946404" y="6300508"/>
            <a:ext cx="9341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</a:rPr>
              <a:t>Comparing to </a:t>
            </a:r>
            <a:r>
              <a:rPr lang="en-US" sz="1400" dirty="0">
                <a:solidFill>
                  <a:schemeClr val="tx1"/>
                </a:solidFill>
              </a:rPr>
              <a:t>July YTD 2022</a:t>
            </a:r>
            <a:r>
              <a:rPr lang="en-US" altLang="en-US" sz="1400" dirty="0">
                <a:solidFill>
                  <a:schemeClr val="tx1"/>
                </a:solidFill>
              </a:rPr>
              <a:t>, the number of mental health LTIs in </a:t>
            </a:r>
            <a:r>
              <a:rPr lang="en-US" sz="1400" dirty="0">
                <a:solidFill>
                  <a:schemeClr val="tx1"/>
                </a:solidFill>
              </a:rPr>
              <a:t>July YTD 2023 </a:t>
            </a:r>
            <a:r>
              <a:rPr lang="en-US" altLang="en-US" sz="1400" dirty="0">
                <a:solidFill>
                  <a:schemeClr val="tx1"/>
                </a:solidFill>
              </a:rPr>
              <a:t>increased by 14.1% (101 claims).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3" y="7259781"/>
            <a:ext cx="9509561" cy="731280"/>
          </a:xfrm>
        </p:spPr>
        <p:txBody>
          <a:bodyPr/>
          <a:lstStyle/>
          <a:p>
            <a:r>
              <a:rPr lang="en-US" sz="900" dirty="0" smtClean="0"/>
              <a:t>- Data </a:t>
            </a:r>
            <a:r>
              <a:rPr lang="en-US" sz="900" dirty="0"/>
              <a:t>Source: PSA as of </a:t>
            </a:r>
            <a:r>
              <a:rPr lang="en-US" sz="900" dirty="0" smtClean="0"/>
              <a:t>July for </a:t>
            </a:r>
            <a:r>
              <a:rPr lang="en-US" sz="900" dirty="0"/>
              <a:t>LTIs and as of </a:t>
            </a:r>
            <a:r>
              <a:rPr lang="en-US" sz="900" dirty="0" smtClean="0"/>
              <a:t>August 31</a:t>
            </a:r>
            <a:r>
              <a:rPr lang="en-US" sz="900" baseline="30000" dirty="0" smtClean="0"/>
              <a:t>st</a:t>
            </a:r>
            <a:r>
              <a:rPr lang="en-US" sz="900" dirty="0" smtClean="0"/>
              <a:t> of next year for demographics coding</a:t>
            </a:r>
            <a:r>
              <a:rPr lang="en-US" sz="900" dirty="0"/>
              <a:t>, joined with </a:t>
            </a:r>
            <a:r>
              <a:rPr lang="en-US" sz="900" dirty="0" smtClean="0"/>
              <a:t>MSIP Dashboard details as of 2023-08-29</a:t>
            </a:r>
          </a:p>
          <a:p>
            <a:r>
              <a:rPr lang="en-US" sz="900" dirty="0" smtClean="0"/>
              <a:t>- MSIP </a:t>
            </a:r>
            <a:r>
              <a:rPr lang="en-US" sz="900" dirty="0"/>
              <a:t>Category for “TMS” was updated to include Allowed PSY2016/PSY2018 Claims, which are defined as </a:t>
            </a:r>
            <a:r>
              <a:rPr lang="en-US" sz="900" dirty="0" smtClean="0"/>
              <a:t>having: Allowed</a:t>
            </a:r>
            <a:r>
              <a:rPr lang="en-US" sz="900" dirty="0"/>
              <a:t>” Case Entitlement Status, and </a:t>
            </a:r>
            <a:r>
              <a:rPr lang="en-US" sz="900" dirty="0" smtClean="0"/>
              <a:t>Project </a:t>
            </a:r>
            <a:r>
              <a:rPr lang="en-US" sz="900" dirty="0"/>
              <a:t>Codes </a:t>
            </a:r>
            <a:endParaRPr lang="en-US" sz="900" dirty="0" smtClean="0"/>
          </a:p>
          <a:p>
            <a:r>
              <a:rPr lang="en-US" sz="900" dirty="0" smtClean="0"/>
              <a:t>     “</a:t>
            </a:r>
            <a:r>
              <a:rPr lang="en-US" sz="900" dirty="0"/>
              <a:t>PSY2016” or “PSY2018”</a:t>
            </a:r>
          </a:p>
          <a:p>
            <a:endParaRPr lang="en-US" sz="900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594521"/>
              </p:ext>
            </p:extLst>
          </p:nvPr>
        </p:nvGraphicFramePr>
        <p:xfrm>
          <a:off x="1237906" y="1945988"/>
          <a:ext cx="7749785" cy="3731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74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Mental Stress Injuries </a:t>
            </a:r>
            <a:r>
              <a:rPr lang="en-US" sz="3600" dirty="0" smtClean="0">
                <a:solidFill>
                  <a:schemeClr val="tx2"/>
                </a:solidFill>
              </a:rPr>
              <a:t>by Type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24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906646" y="6115742"/>
            <a:ext cx="913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solidFill>
                  <a:schemeClr val="tx1"/>
                </a:solidFill>
              </a:rPr>
              <a:t>Between </a:t>
            </a:r>
            <a:r>
              <a:rPr lang="en-US" sz="1400" dirty="0" smtClean="0">
                <a:solidFill>
                  <a:schemeClr val="tx1"/>
                </a:solidFill>
              </a:rPr>
              <a:t>July YTD 2022 </a:t>
            </a:r>
            <a:r>
              <a:rPr lang="en-US" sz="1400" dirty="0">
                <a:solidFill>
                  <a:schemeClr val="tx1"/>
                </a:solidFill>
              </a:rPr>
              <a:t>and </a:t>
            </a:r>
            <a:r>
              <a:rPr lang="en-US" sz="1400" dirty="0" smtClean="0">
                <a:solidFill>
                  <a:schemeClr val="tx1"/>
                </a:solidFill>
              </a:rPr>
              <a:t>July </a:t>
            </a:r>
            <a:r>
              <a:rPr lang="en-US" sz="1400" dirty="0">
                <a:solidFill>
                  <a:schemeClr val="tx1"/>
                </a:solidFill>
              </a:rPr>
              <a:t>YTD 2023</a:t>
            </a:r>
            <a:r>
              <a:rPr lang="en-US" altLang="en-US" sz="1400" dirty="0" smtClean="0">
                <a:solidFill>
                  <a:schemeClr val="tx1"/>
                </a:solidFill>
              </a:rPr>
              <a:t>, TMS claims increased by 19%, PTSD claims increased by 8% and CMS claims decreased by 30% 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3" y="7259781"/>
            <a:ext cx="9509561" cy="731280"/>
          </a:xfrm>
        </p:spPr>
        <p:txBody>
          <a:bodyPr/>
          <a:lstStyle/>
          <a:p>
            <a:r>
              <a:rPr lang="en-US" sz="900" dirty="0" smtClean="0"/>
              <a:t>- Data </a:t>
            </a:r>
            <a:r>
              <a:rPr lang="en-US" sz="900" dirty="0"/>
              <a:t>Source: PSA as of </a:t>
            </a:r>
            <a:r>
              <a:rPr lang="en-US" sz="900" dirty="0" smtClean="0"/>
              <a:t>July for </a:t>
            </a:r>
            <a:r>
              <a:rPr lang="en-US" sz="900" dirty="0"/>
              <a:t>LTIs and as of </a:t>
            </a:r>
            <a:r>
              <a:rPr lang="en-US" sz="900" dirty="0" smtClean="0"/>
              <a:t>August 31</a:t>
            </a:r>
            <a:r>
              <a:rPr lang="en-US" sz="900" baseline="30000" dirty="0" smtClean="0"/>
              <a:t>st</a:t>
            </a:r>
            <a:r>
              <a:rPr lang="en-US" sz="900" dirty="0" smtClean="0"/>
              <a:t> of next year for demographics coding</a:t>
            </a:r>
            <a:r>
              <a:rPr lang="en-US" sz="900" dirty="0"/>
              <a:t>, joined with </a:t>
            </a:r>
            <a:r>
              <a:rPr lang="en-US" sz="900" dirty="0" smtClean="0"/>
              <a:t>MSIP Dashboard details as of 2023-08-29</a:t>
            </a:r>
          </a:p>
          <a:p>
            <a:r>
              <a:rPr lang="en-US" sz="900" dirty="0" smtClean="0"/>
              <a:t>- MSIP </a:t>
            </a:r>
            <a:r>
              <a:rPr lang="en-US" sz="900" dirty="0"/>
              <a:t>Category for “TMS” was updated to include Allowed PSY2016/PSY2018 Claims, which are defined as </a:t>
            </a:r>
            <a:r>
              <a:rPr lang="en-US" sz="900" dirty="0" smtClean="0"/>
              <a:t>having: Allowed</a:t>
            </a:r>
            <a:r>
              <a:rPr lang="en-US" sz="900" dirty="0"/>
              <a:t>” Case Entitlement Status, and </a:t>
            </a:r>
            <a:r>
              <a:rPr lang="en-US" sz="900" dirty="0" smtClean="0"/>
              <a:t>Project </a:t>
            </a:r>
            <a:r>
              <a:rPr lang="en-US" sz="900" dirty="0"/>
              <a:t>Codes </a:t>
            </a:r>
            <a:endParaRPr lang="en-US" sz="900" dirty="0" smtClean="0"/>
          </a:p>
          <a:p>
            <a:r>
              <a:rPr lang="en-US" sz="900" dirty="0" smtClean="0"/>
              <a:t>     “</a:t>
            </a:r>
            <a:r>
              <a:rPr lang="en-US" sz="900" dirty="0"/>
              <a:t>PSY2016” or “PSY2018”</a:t>
            </a:r>
          </a:p>
          <a:p>
            <a:endParaRPr lang="en-US" sz="900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094484"/>
              </p:ext>
            </p:extLst>
          </p:nvPr>
        </p:nvGraphicFramePr>
        <p:xfrm>
          <a:off x="2141489" y="2200356"/>
          <a:ext cx="6801729" cy="324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5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8182"/>
            <a:ext cx="9601200" cy="6915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Mental Stress Injuries </a:t>
            </a:r>
            <a:r>
              <a:rPr lang="en-US" sz="3600" dirty="0" smtClean="0">
                <a:solidFill>
                  <a:schemeClr val="tx2"/>
                </a:solidFill>
              </a:rPr>
              <a:t>by Age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25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921037" y="6208515"/>
            <a:ext cx="913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solidFill>
                  <a:schemeClr val="tx1"/>
                </a:solidFill>
              </a:rPr>
              <a:t>In </a:t>
            </a:r>
            <a:r>
              <a:rPr lang="en-US" sz="1400" dirty="0" smtClean="0">
                <a:solidFill>
                  <a:schemeClr val="tx1"/>
                </a:solidFill>
              </a:rPr>
              <a:t>July </a:t>
            </a:r>
            <a:r>
              <a:rPr lang="en-US" sz="1400" dirty="0">
                <a:solidFill>
                  <a:schemeClr val="tx1"/>
                </a:solidFill>
              </a:rPr>
              <a:t>YTD 2023</a:t>
            </a:r>
            <a:r>
              <a:rPr lang="en-US" altLang="en-US" sz="1400" dirty="0" smtClean="0">
                <a:solidFill>
                  <a:schemeClr val="tx1"/>
                </a:solidFill>
              </a:rPr>
              <a:t>, the number of mental stress injuries increased the most for people between 25 and 44, by 15%.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3" y="7259781"/>
            <a:ext cx="9509561" cy="731280"/>
          </a:xfrm>
        </p:spPr>
        <p:txBody>
          <a:bodyPr/>
          <a:lstStyle/>
          <a:p>
            <a:r>
              <a:rPr lang="en-US" sz="900" dirty="0" smtClean="0"/>
              <a:t>- Data </a:t>
            </a:r>
            <a:r>
              <a:rPr lang="en-US" sz="900" dirty="0"/>
              <a:t>Source: PSA as of </a:t>
            </a:r>
            <a:r>
              <a:rPr lang="en-US" sz="900" dirty="0" smtClean="0"/>
              <a:t>July for </a:t>
            </a:r>
            <a:r>
              <a:rPr lang="en-US" sz="900" dirty="0"/>
              <a:t>LTIs and as of </a:t>
            </a:r>
            <a:r>
              <a:rPr lang="en-US" sz="900" dirty="0" smtClean="0"/>
              <a:t>August 31</a:t>
            </a:r>
            <a:r>
              <a:rPr lang="en-US" sz="900" baseline="30000" dirty="0" smtClean="0"/>
              <a:t>st</a:t>
            </a:r>
            <a:r>
              <a:rPr lang="en-US" sz="900" dirty="0" smtClean="0"/>
              <a:t> of next year for demographics coding</a:t>
            </a:r>
            <a:r>
              <a:rPr lang="en-US" sz="900" dirty="0"/>
              <a:t>, joined with </a:t>
            </a:r>
            <a:r>
              <a:rPr lang="en-US" sz="900" dirty="0" smtClean="0"/>
              <a:t>MSIP Dashboard details as of 2023-08-29</a:t>
            </a:r>
          </a:p>
          <a:p>
            <a:r>
              <a:rPr lang="en-US" sz="900" dirty="0" smtClean="0"/>
              <a:t>- MSIP </a:t>
            </a:r>
            <a:r>
              <a:rPr lang="en-US" sz="900" dirty="0"/>
              <a:t>Category for “TMS” was updated to include Allowed PSY2016/PSY2018 Claims, which are defined as </a:t>
            </a:r>
            <a:r>
              <a:rPr lang="en-US" sz="900" dirty="0" smtClean="0"/>
              <a:t>having: Allowed</a:t>
            </a:r>
            <a:r>
              <a:rPr lang="en-US" sz="900" dirty="0"/>
              <a:t>” Case Entitlement Status, and </a:t>
            </a:r>
            <a:r>
              <a:rPr lang="en-US" sz="900" dirty="0" smtClean="0"/>
              <a:t>Project </a:t>
            </a:r>
            <a:r>
              <a:rPr lang="en-US" sz="900" dirty="0"/>
              <a:t>Codes </a:t>
            </a:r>
            <a:endParaRPr lang="en-US" sz="900" dirty="0" smtClean="0"/>
          </a:p>
          <a:p>
            <a:r>
              <a:rPr lang="en-US" sz="900" dirty="0" smtClean="0"/>
              <a:t>     “</a:t>
            </a:r>
            <a:r>
              <a:rPr lang="en-US" sz="900" dirty="0"/>
              <a:t>PSY2016” or “PSY2018”</a:t>
            </a:r>
          </a:p>
          <a:p>
            <a:endParaRPr lang="en-US" sz="900" dirty="0"/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195900"/>
              </p:ext>
            </p:extLst>
          </p:nvPr>
        </p:nvGraphicFramePr>
        <p:xfrm>
          <a:off x="462075" y="1900604"/>
          <a:ext cx="5094664" cy="4130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9945321"/>
              </p:ext>
            </p:extLst>
          </p:nvPr>
        </p:nvGraphicFramePr>
        <p:xfrm>
          <a:off x="5160237" y="1867748"/>
          <a:ext cx="5015283" cy="416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129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Mental Stress Injuries </a:t>
            </a:r>
            <a:r>
              <a:rPr lang="en-US" sz="3600" dirty="0" smtClean="0">
                <a:solidFill>
                  <a:schemeClr val="tx2"/>
                </a:solidFill>
              </a:rPr>
              <a:t>by Top Occupations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26</a:t>
            </a:fld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 bwMode="auto">
          <a:xfrm>
            <a:off x="921037" y="5783455"/>
            <a:ext cx="913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solidFill>
                  <a:schemeClr val="tx1"/>
                </a:solidFill>
              </a:rPr>
              <a:t>In </a:t>
            </a:r>
            <a:r>
              <a:rPr lang="en-US" sz="1400" dirty="0" smtClean="0">
                <a:solidFill>
                  <a:schemeClr val="tx1"/>
                </a:solidFill>
              </a:rPr>
              <a:t>July </a:t>
            </a:r>
            <a:r>
              <a:rPr lang="en-US" sz="1400" dirty="0">
                <a:solidFill>
                  <a:schemeClr val="tx1"/>
                </a:solidFill>
              </a:rPr>
              <a:t>YTD 2023</a:t>
            </a:r>
            <a:r>
              <a:rPr lang="en-US" altLang="en-US" sz="1400" dirty="0" smtClean="0">
                <a:solidFill>
                  <a:schemeClr val="tx1"/>
                </a:solidFill>
              </a:rPr>
              <a:t>, the number of mental stress injuries increased the most </a:t>
            </a:r>
            <a:r>
              <a:rPr lang="en-US" altLang="en-US" sz="1400" dirty="0">
                <a:solidFill>
                  <a:schemeClr val="tx1"/>
                </a:solidFill>
              </a:rPr>
              <a:t>for Bus Drivers, Subway Operators and </a:t>
            </a:r>
            <a:r>
              <a:rPr lang="en-US" altLang="en-US" sz="1400" dirty="0" smtClean="0">
                <a:solidFill>
                  <a:schemeClr val="tx1"/>
                </a:solidFill>
              </a:rPr>
              <a:t>Paramedics</a:t>
            </a:r>
            <a:r>
              <a:rPr lang="en-US" altLang="en-US" sz="1400" dirty="0">
                <a:solidFill>
                  <a:schemeClr val="tx1"/>
                </a:solidFill>
              </a:rPr>
              <a:t>, </a:t>
            </a:r>
            <a:r>
              <a:rPr lang="en-US" altLang="en-US" sz="1400" dirty="0" smtClean="0">
                <a:solidFill>
                  <a:schemeClr val="tx1"/>
                </a:solidFill>
              </a:rPr>
              <a:t>both by 17%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3" y="7259781"/>
            <a:ext cx="9509561" cy="731280"/>
          </a:xfrm>
        </p:spPr>
        <p:txBody>
          <a:bodyPr/>
          <a:lstStyle/>
          <a:p>
            <a:r>
              <a:rPr lang="en-US" sz="900" dirty="0" smtClean="0"/>
              <a:t>- Data </a:t>
            </a:r>
            <a:r>
              <a:rPr lang="en-US" sz="900" dirty="0"/>
              <a:t>Source: PSA as of </a:t>
            </a:r>
            <a:r>
              <a:rPr lang="en-US" sz="900" dirty="0" smtClean="0"/>
              <a:t>July for </a:t>
            </a:r>
            <a:r>
              <a:rPr lang="en-US" sz="900" dirty="0"/>
              <a:t>LTIs and as of </a:t>
            </a:r>
            <a:r>
              <a:rPr lang="en-US" sz="900" dirty="0" smtClean="0"/>
              <a:t>August 31</a:t>
            </a:r>
            <a:r>
              <a:rPr lang="en-US" sz="900" baseline="30000" dirty="0" smtClean="0"/>
              <a:t>st</a:t>
            </a:r>
            <a:r>
              <a:rPr lang="en-US" sz="900" dirty="0" smtClean="0"/>
              <a:t> of next year for demographics coding</a:t>
            </a:r>
            <a:r>
              <a:rPr lang="en-US" sz="900" dirty="0"/>
              <a:t>, joined with </a:t>
            </a:r>
            <a:r>
              <a:rPr lang="en-US" sz="900" dirty="0" smtClean="0"/>
              <a:t>MSIP Dashboard details as of 2023-08-29</a:t>
            </a:r>
          </a:p>
          <a:p>
            <a:r>
              <a:rPr lang="en-US" sz="900" dirty="0" smtClean="0"/>
              <a:t>- MSIP </a:t>
            </a:r>
            <a:r>
              <a:rPr lang="en-US" sz="900" dirty="0"/>
              <a:t>Category for “TMS” was updated to include Allowed PSY2016/PSY2018 Claims, which are defined as </a:t>
            </a:r>
            <a:r>
              <a:rPr lang="en-US" sz="900" dirty="0" smtClean="0"/>
              <a:t>having: Allowed</a:t>
            </a:r>
            <a:r>
              <a:rPr lang="en-US" sz="900" dirty="0"/>
              <a:t>” Case Entitlement Status, and </a:t>
            </a:r>
            <a:r>
              <a:rPr lang="en-US" sz="900" dirty="0" smtClean="0"/>
              <a:t>Project </a:t>
            </a:r>
            <a:r>
              <a:rPr lang="en-US" sz="900" dirty="0"/>
              <a:t>Codes </a:t>
            </a:r>
            <a:endParaRPr lang="en-US" sz="900" dirty="0" smtClean="0"/>
          </a:p>
          <a:p>
            <a:r>
              <a:rPr lang="en-US" sz="900" dirty="0" smtClean="0"/>
              <a:t>     “</a:t>
            </a:r>
            <a:r>
              <a:rPr lang="en-US" sz="900" dirty="0"/>
              <a:t>PSY2016” or “PSY2018”</a:t>
            </a:r>
          </a:p>
          <a:p>
            <a:endParaRPr lang="en-US" sz="9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729967"/>
              </p:ext>
            </p:extLst>
          </p:nvPr>
        </p:nvGraphicFramePr>
        <p:xfrm>
          <a:off x="1993293" y="2186552"/>
          <a:ext cx="6986212" cy="3187299"/>
        </p:xfrm>
        <a:graphic>
          <a:graphicData uri="http://schemas.openxmlformats.org/drawingml/2006/table">
            <a:tbl>
              <a:tblPr/>
              <a:tblGrid>
                <a:gridCol w="5635820">
                  <a:extLst>
                    <a:ext uri="{9D8B030D-6E8A-4147-A177-3AD203B41FA5}">
                      <a16:colId xmlns:a16="http://schemas.microsoft.com/office/drawing/2014/main" val="1608064681"/>
                    </a:ext>
                  </a:extLst>
                </a:gridCol>
                <a:gridCol w="675196">
                  <a:extLst>
                    <a:ext uri="{9D8B030D-6E8A-4147-A177-3AD203B41FA5}">
                      <a16:colId xmlns:a16="http://schemas.microsoft.com/office/drawing/2014/main" val="2728530948"/>
                    </a:ext>
                  </a:extLst>
                </a:gridCol>
                <a:gridCol w="675196">
                  <a:extLst>
                    <a:ext uri="{9D8B030D-6E8A-4147-A177-3AD203B41FA5}">
                      <a16:colId xmlns:a16="http://schemas.microsoft.com/office/drawing/2014/main" val="3910750905"/>
                    </a:ext>
                  </a:extLst>
                </a:gridCol>
              </a:tblGrid>
              <a:tr h="4613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</a:t>
                      </a:r>
                      <a:r>
                        <a:rPr lang="en-US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19601"/>
                  </a:ext>
                </a:extLst>
              </a:tr>
              <a:tr h="2325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 Drivers, Subway Operators and Other Transit Operators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70149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Paramedics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92396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Police Officers (Except Commissioned)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79560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Correctional Service Officers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998491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Firefighters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743161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Dispatchers and Radio Operators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008953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and Social Service Workers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154866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Ticket Agents, Cargo Service Representatives and Related Clerks (Except Airline)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660027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and Secondary School Teacher Assistants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512022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School and Kindergarten Teachers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378998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84895"/>
                  </a:ext>
                </a:extLst>
              </a:tr>
              <a:tr h="2235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444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5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Schedule 2 </a:t>
            </a:r>
            <a:r>
              <a:rPr lang="en-US" sz="3600" dirty="0" smtClean="0">
                <a:solidFill>
                  <a:schemeClr val="tx2"/>
                </a:solidFill>
              </a:rPr>
              <a:t>COVID-19 Claims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27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857252" y="1495778"/>
            <a:ext cx="929060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There were 12,872</a:t>
            </a:r>
            <a:r>
              <a:rPr lang="en-US" altLang="zh-CN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LT COVID-19 claims registered from the start of the pandemic to July YTD 2023 (excluding Pier and Amalgamated). 8,838 claims have been allowed.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51% of the workers were between 25-44 years old, and 44% were from the 45-64 age group. 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669385"/>
            <a:ext cx="8229600" cy="228600"/>
          </a:xfrm>
        </p:spPr>
        <p:txBody>
          <a:bodyPr/>
          <a:lstStyle/>
          <a:p>
            <a:r>
              <a:rPr lang="en-US" sz="900" dirty="0"/>
              <a:t>Data Source: Guidewire as </a:t>
            </a:r>
            <a:r>
              <a:rPr lang="en-US" sz="900" dirty="0" smtClean="0"/>
              <a:t>of August 29th, 2023. </a:t>
            </a:r>
            <a:r>
              <a:rPr lang="en-US" sz="900" dirty="0"/>
              <a:t>B</a:t>
            </a:r>
            <a:r>
              <a:rPr lang="en-US" sz="900" dirty="0" smtClean="0"/>
              <a:t>usiness </a:t>
            </a:r>
            <a:r>
              <a:rPr lang="en-US" sz="900" dirty="0"/>
              <a:t>category and NOC occupation coding as </a:t>
            </a:r>
            <a:r>
              <a:rPr lang="en-US" sz="900" dirty="0" smtClean="0"/>
              <a:t>of August 2023</a:t>
            </a:r>
            <a:endParaRPr lang="en-US" sz="900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130342"/>
              </p:ext>
            </p:extLst>
          </p:nvPr>
        </p:nvGraphicFramePr>
        <p:xfrm>
          <a:off x="2873120" y="3261792"/>
          <a:ext cx="4917567" cy="326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9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8182"/>
            <a:ext cx="9601200" cy="7463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Schedule 2 </a:t>
            </a:r>
            <a:r>
              <a:rPr lang="en-US" sz="3600" dirty="0" smtClean="0">
                <a:solidFill>
                  <a:schemeClr val="tx2"/>
                </a:solidFill>
              </a:rPr>
              <a:t>COVID-19 Claims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28</a:t>
            </a:fld>
            <a:endParaRPr lang="en-CA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946404" y="5987507"/>
            <a:ext cx="91307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From the start of the pandemic to 2022, </a:t>
            </a:r>
            <a:r>
              <a:rPr lang="en-US" altLang="zh-CN" sz="1400" dirty="0" smtClean="0">
                <a:solidFill>
                  <a:schemeClr val="tx1"/>
                </a:solidFill>
              </a:rPr>
              <a:t>44</a:t>
            </a:r>
            <a:r>
              <a:rPr lang="en-US" sz="1400" dirty="0" smtClean="0">
                <a:solidFill>
                  <a:schemeClr val="tx1"/>
                </a:solidFill>
              </a:rPr>
              <a:t>% of the COVID-19 claims registered were from Municipality and 18% were from Education. Personal </a:t>
            </a:r>
            <a:r>
              <a:rPr lang="en-US" sz="1400" dirty="0">
                <a:solidFill>
                  <a:schemeClr val="tx1"/>
                </a:solidFill>
              </a:rPr>
              <a:t>Support </a:t>
            </a:r>
            <a:r>
              <a:rPr lang="en-US" sz="1400" dirty="0" smtClean="0">
                <a:solidFill>
                  <a:schemeClr val="tx1"/>
                </a:solidFill>
              </a:rPr>
              <a:t>Workers has the highest number of registered and allowed COVID-19 claims.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669385"/>
            <a:ext cx="8229600" cy="228600"/>
          </a:xfrm>
        </p:spPr>
        <p:txBody>
          <a:bodyPr/>
          <a:lstStyle/>
          <a:p>
            <a:r>
              <a:rPr lang="en-US" sz="900" dirty="0"/>
              <a:t>Data Source: Guidewire as </a:t>
            </a:r>
            <a:r>
              <a:rPr lang="en-US" sz="900" dirty="0" smtClean="0"/>
              <a:t>of August 29th, 2023. </a:t>
            </a:r>
            <a:r>
              <a:rPr lang="en-US" sz="900" dirty="0"/>
              <a:t>B</a:t>
            </a:r>
            <a:r>
              <a:rPr lang="en-US" sz="900" dirty="0" smtClean="0"/>
              <a:t>usiness </a:t>
            </a:r>
            <a:r>
              <a:rPr lang="en-US" sz="900" dirty="0"/>
              <a:t>category and NOC occupation coding as </a:t>
            </a:r>
            <a:r>
              <a:rPr lang="en-US" sz="900" dirty="0" smtClean="0"/>
              <a:t>of August 2023</a:t>
            </a:r>
            <a:endParaRPr lang="en-US" sz="9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506520"/>
              </p:ext>
            </p:extLst>
          </p:nvPr>
        </p:nvGraphicFramePr>
        <p:xfrm>
          <a:off x="765907" y="2033552"/>
          <a:ext cx="3952146" cy="2788920"/>
        </p:xfrm>
        <a:graphic>
          <a:graphicData uri="http://schemas.openxmlformats.org/drawingml/2006/table">
            <a:tbl>
              <a:tblPr/>
              <a:tblGrid>
                <a:gridCol w="2018898">
                  <a:extLst>
                    <a:ext uri="{9D8B030D-6E8A-4147-A177-3AD203B41FA5}">
                      <a16:colId xmlns:a16="http://schemas.microsoft.com/office/drawing/2014/main" val="3459868719"/>
                    </a:ext>
                  </a:extLst>
                </a:gridCol>
                <a:gridCol w="966624">
                  <a:extLst>
                    <a:ext uri="{9D8B030D-6E8A-4147-A177-3AD203B41FA5}">
                      <a16:colId xmlns:a16="http://schemas.microsoft.com/office/drawing/2014/main" val="2054559980"/>
                    </a:ext>
                  </a:extLst>
                </a:gridCol>
                <a:gridCol w="966624">
                  <a:extLst>
                    <a:ext uri="{9D8B030D-6E8A-4147-A177-3AD203B41FA5}">
                      <a16:colId xmlns:a16="http://schemas.microsoft.com/office/drawing/2014/main" val="425628644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Business Categories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Allowed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Registered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38864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1637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341669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 Government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1,779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71406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 Government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1562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Airline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4972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32911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Housing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1004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Health Unit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34036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Railway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662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53781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8,838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099055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47137"/>
              </p:ext>
            </p:extLst>
          </p:nvPr>
        </p:nvGraphicFramePr>
        <p:xfrm>
          <a:off x="4881196" y="1613417"/>
          <a:ext cx="5195933" cy="3840480"/>
        </p:xfrm>
        <a:graphic>
          <a:graphicData uri="http://schemas.openxmlformats.org/drawingml/2006/table">
            <a:tbl>
              <a:tblPr/>
              <a:tblGrid>
                <a:gridCol w="2654269">
                  <a:extLst>
                    <a:ext uri="{9D8B030D-6E8A-4147-A177-3AD203B41FA5}">
                      <a16:colId xmlns:a16="http://schemas.microsoft.com/office/drawing/2014/main" val="2781718094"/>
                    </a:ext>
                  </a:extLst>
                </a:gridCol>
                <a:gridCol w="1270832">
                  <a:extLst>
                    <a:ext uri="{9D8B030D-6E8A-4147-A177-3AD203B41FA5}">
                      <a16:colId xmlns:a16="http://schemas.microsoft.com/office/drawing/2014/main" val="1831136755"/>
                    </a:ext>
                  </a:extLst>
                </a:gridCol>
                <a:gridCol w="1270832">
                  <a:extLst>
                    <a:ext uri="{9D8B030D-6E8A-4147-A177-3AD203B41FA5}">
                      <a16:colId xmlns:a16="http://schemas.microsoft.com/office/drawing/2014/main" val="239949169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Top 10 Occupations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Allowed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Registered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81386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Personal Support Workers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1,274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1,288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6913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Police Officers (Except Commissioned)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1,071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52647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Correctional Service Officers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7085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School and Kindergarten Teachers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95792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Paramedics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669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66202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Licensed Practical Nurses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351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30610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Firefighters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329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331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9646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and Secondary School Teacher Assistants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265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109264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Registered Nurses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069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Janitors, Caretakers and Building Superintendents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99858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2,749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6,720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9996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8,838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12,872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43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6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8182"/>
            <a:ext cx="9601200" cy="7463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Schedule 2 </a:t>
            </a:r>
            <a:r>
              <a:rPr lang="en-US" sz="3600" dirty="0" smtClean="0">
                <a:solidFill>
                  <a:schemeClr val="tx2"/>
                </a:solidFill>
              </a:rPr>
              <a:t>COVID-19 Fatalities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29</a:t>
            </a:fld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8253" y="5528102"/>
            <a:ext cx="77823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There </a:t>
            </a:r>
            <a:r>
              <a:rPr lang="en-US" sz="1400" dirty="0" smtClean="0"/>
              <a:t>were 19 fatalities </a:t>
            </a:r>
            <a:r>
              <a:rPr lang="en-US" altLang="zh-CN" sz="1400" dirty="0" smtClean="0"/>
              <a:t>registered </a:t>
            </a:r>
            <a:r>
              <a:rPr lang="en-US" sz="1400" dirty="0" smtClean="0"/>
              <a:t>in total.</a:t>
            </a:r>
            <a:endParaRPr lang="en-US" sz="1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159000" y="2820385"/>
          <a:ext cx="6654800" cy="1428750"/>
        </p:xfrm>
        <a:graphic>
          <a:graphicData uri="http://schemas.openxmlformats.org/drawingml/2006/table">
            <a:tbl>
              <a:tblPr/>
              <a:tblGrid>
                <a:gridCol w="3327400">
                  <a:extLst>
                    <a:ext uri="{9D8B030D-6E8A-4147-A177-3AD203B41FA5}">
                      <a16:colId xmlns:a16="http://schemas.microsoft.com/office/drawing/2014/main" val="870463258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2036690576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Business Categories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Fatalities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7917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6357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1904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 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6997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0079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736483"/>
                  </a:ext>
                </a:extLst>
              </a:tr>
            </a:tbl>
          </a:graphicData>
        </a:graphic>
      </p:graphicFrame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669385"/>
            <a:ext cx="8229600" cy="228600"/>
          </a:xfrm>
        </p:spPr>
        <p:txBody>
          <a:bodyPr/>
          <a:lstStyle/>
          <a:p>
            <a:r>
              <a:rPr lang="en-US" sz="900" dirty="0"/>
              <a:t>Data Source: Guidewire as </a:t>
            </a:r>
            <a:r>
              <a:rPr lang="en-US" sz="900" dirty="0" smtClean="0"/>
              <a:t>of August 29th, 2023. </a:t>
            </a:r>
            <a:r>
              <a:rPr lang="en-US" sz="900" dirty="0"/>
              <a:t>B</a:t>
            </a:r>
            <a:r>
              <a:rPr lang="en-US" sz="900" dirty="0" smtClean="0"/>
              <a:t>usiness </a:t>
            </a:r>
            <a:r>
              <a:rPr lang="en-US" sz="900" dirty="0"/>
              <a:t>category and NOC occupation coding as </a:t>
            </a:r>
            <a:r>
              <a:rPr lang="en-US" sz="900" dirty="0" smtClean="0"/>
              <a:t>of August 2023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618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18400" y="2758830"/>
            <a:ext cx="1203569" cy="3305907"/>
          </a:xfrm>
          <a:prstGeom prst="rect">
            <a:avLst/>
          </a:prstGeom>
          <a:solidFill>
            <a:srgbClr val="CAE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8182"/>
            <a:ext cx="9601200" cy="590308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Allowed LTIs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404" y="7585925"/>
            <a:ext cx="8229600" cy="312060"/>
          </a:xfrm>
        </p:spPr>
        <p:txBody>
          <a:bodyPr/>
          <a:lstStyle/>
          <a:p>
            <a:r>
              <a:rPr lang="en-US" sz="900" dirty="0"/>
              <a:t>LTI Data Source: ACES (PSA) </a:t>
            </a:r>
          </a:p>
          <a:p>
            <a:r>
              <a:rPr lang="en-US" sz="900" dirty="0"/>
              <a:t>LTI Data Maturity: Claim </a:t>
            </a:r>
            <a:r>
              <a:rPr lang="en-US" sz="900" dirty="0" smtClean="0"/>
              <a:t>volume for 2014-2022 is as </a:t>
            </a:r>
            <a:r>
              <a:rPr lang="en-US" sz="900" dirty="0"/>
              <a:t>of </a:t>
            </a:r>
            <a:r>
              <a:rPr lang="en-US" sz="900" dirty="0" smtClean="0"/>
              <a:t>the December </a:t>
            </a:r>
            <a:r>
              <a:rPr lang="en-US" sz="900" dirty="0"/>
              <a:t>snapshot </a:t>
            </a:r>
            <a:r>
              <a:rPr lang="en-US" sz="900" dirty="0" smtClean="0"/>
              <a:t>of each injury year.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  <a:r>
              <a:rPr lang="en-US" sz="900" dirty="0" smtClean="0"/>
              <a:t>.</a:t>
            </a:r>
            <a:endParaRPr lang="en-US" sz="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52512" y="6121117"/>
            <a:ext cx="8867775" cy="99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</a:rPr>
              <a:t>The number of S2 LTIs is </a:t>
            </a:r>
            <a:r>
              <a:rPr lang="en-US" altLang="en-US" sz="1400" dirty="0" smtClean="0">
                <a:solidFill>
                  <a:schemeClr val="tx1"/>
                </a:solidFill>
              </a:rPr>
              <a:t>12% lower (1,275 claims</a:t>
            </a:r>
            <a:r>
              <a:rPr lang="en-US" altLang="en-US" sz="1400" dirty="0">
                <a:solidFill>
                  <a:schemeClr val="tx1"/>
                </a:solidFill>
              </a:rPr>
              <a:t>) </a:t>
            </a:r>
            <a:r>
              <a:rPr lang="en-US" altLang="en-US" sz="1400" dirty="0" smtClean="0">
                <a:solidFill>
                  <a:schemeClr val="tx1"/>
                </a:solidFill>
              </a:rPr>
              <a:t>in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July </a:t>
            </a:r>
            <a:r>
              <a:rPr lang="en-US" sz="1400" dirty="0">
                <a:solidFill>
                  <a:schemeClr val="tx1"/>
                </a:solidFill>
              </a:rPr>
              <a:t>YTD 2023</a:t>
            </a:r>
            <a:r>
              <a:rPr lang="en-US" altLang="en-US" sz="1400" dirty="0" smtClean="0">
                <a:solidFill>
                  <a:schemeClr val="tx1"/>
                </a:solidFill>
              </a:rPr>
              <a:t>, </a:t>
            </a:r>
            <a:r>
              <a:rPr lang="en-US" altLang="en-US" sz="1400" dirty="0">
                <a:solidFill>
                  <a:schemeClr val="tx1"/>
                </a:solidFill>
              </a:rPr>
              <a:t>compared with </a:t>
            </a:r>
            <a:r>
              <a:rPr lang="en-US" sz="1400" dirty="0" smtClean="0">
                <a:solidFill>
                  <a:schemeClr val="tx1"/>
                </a:solidFill>
              </a:rPr>
              <a:t>July </a:t>
            </a:r>
            <a:r>
              <a:rPr lang="en-US" sz="1400" dirty="0">
                <a:solidFill>
                  <a:schemeClr val="tx1"/>
                </a:solidFill>
              </a:rPr>
              <a:t>YTD </a:t>
            </a:r>
            <a:r>
              <a:rPr lang="en-US" sz="1400" dirty="0" smtClean="0">
                <a:solidFill>
                  <a:schemeClr val="tx1"/>
                </a:solidFill>
              </a:rPr>
              <a:t>2022.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</a:rPr>
              <a:t>There were 458</a:t>
            </a:r>
            <a:r>
              <a:rPr lang="en-US" altLang="zh-CN" sz="1400" dirty="0" smtClean="0">
                <a:solidFill>
                  <a:schemeClr val="tx1"/>
                </a:solidFill>
              </a:rPr>
              <a:t> allowed </a:t>
            </a:r>
            <a:r>
              <a:rPr lang="en-US" sz="1400" dirty="0" smtClean="0">
                <a:solidFill>
                  <a:schemeClr val="tx1"/>
                </a:solidFill>
              </a:rPr>
              <a:t>LT </a:t>
            </a:r>
            <a:r>
              <a:rPr lang="en-US" sz="1400" dirty="0">
                <a:solidFill>
                  <a:schemeClr val="tx1"/>
                </a:solidFill>
              </a:rPr>
              <a:t>COVID-19 claims in </a:t>
            </a:r>
            <a:r>
              <a:rPr lang="en-US" sz="1400" dirty="0" smtClean="0">
                <a:solidFill>
                  <a:schemeClr val="tx1"/>
                </a:solidFill>
              </a:rPr>
              <a:t>July YTD 2023 </a:t>
            </a:r>
            <a:r>
              <a:rPr lang="en-US" sz="1400" dirty="0">
                <a:solidFill>
                  <a:schemeClr val="tx1"/>
                </a:solidFill>
              </a:rPr>
              <a:t>(excluding Pier and Amalgamated).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011158"/>
              </p:ext>
            </p:extLst>
          </p:nvPr>
        </p:nvGraphicFramePr>
        <p:xfrm>
          <a:off x="1529640" y="1602153"/>
          <a:ext cx="7848600" cy="381000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370694904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44681306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97172996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69940607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87083951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27704710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05456476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400309822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856176155"/>
                    </a:ext>
                  </a:extLst>
                </a:gridCol>
              </a:tblGrid>
              <a:tr h="1108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Injury Year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634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LT Allowance Rate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723512"/>
                  </a:ext>
                </a:extLst>
              </a:tr>
            </a:tbl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448357"/>
              </p:ext>
            </p:extLst>
          </p:nvPr>
        </p:nvGraphicFramePr>
        <p:xfrm>
          <a:off x="1367692" y="2196258"/>
          <a:ext cx="7574120" cy="421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03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198708" y="1585708"/>
            <a:ext cx="922215" cy="3982523"/>
          </a:xfrm>
          <a:prstGeom prst="rect">
            <a:avLst/>
          </a:prstGeom>
          <a:solidFill>
            <a:srgbClr val="CAE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14003" y="1562761"/>
            <a:ext cx="802788" cy="3982523"/>
          </a:xfrm>
          <a:prstGeom prst="rect">
            <a:avLst/>
          </a:prstGeom>
          <a:solidFill>
            <a:srgbClr val="CAE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8182"/>
            <a:ext cx="9601200" cy="619425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Allowed LTIs By </a:t>
            </a:r>
            <a:r>
              <a:rPr lang="en-US" altLang="en-US" sz="3600" dirty="0" smtClean="0">
                <a:solidFill>
                  <a:schemeClr val="tx2"/>
                </a:solidFill>
              </a:rPr>
              <a:t>Age Band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34211" y="5808680"/>
            <a:ext cx="8528916" cy="131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</a:rPr>
              <a:t>The two leading age </a:t>
            </a:r>
            <a:r>
              <a:rPr lang="en-US" altLang="en-US" sz="1400" dirty="0" smtClean="0">
                <a:solidFill>
                  <a:schemeClr val="tx1"/>
                </a:solidFill>
              </a:rPr>
              <a:t>groups </a:t>
            </a:r>
            <a:r>
              <a:rPr lang="en-US" altLang="en-US" sz="1400" dirty="0">
                <a:solidFill>
                  <a:schemeClr val="tx1"/>
                </a:solidFill>
              </a:rPr>
              <a:t>of allowed LTIs </a:t>
            </a:r>
            <a:r>
              <a:rPr lang="en-US" altLang="en-US" sz="1400" dirty="0" smtClean="0">
                <a:solidFill>
                  <a:schemeClr val="tx1"/>
                </a:solidFill>
              </a:rPr>
              <a:t>were 45-64 </a:t>
            </a:r>
            <a:r>
              <a:rPr lang="en-US" altLang="en-US" sz="1400" dirty="0">
                <a:solidFill>
                  <a:schemeClr val="tx1"/>
                </a:solidFill>
              </a:rPr>
              <a:t>and </a:t>
            </a:r>
            <a:r>
              <a:rPr lang="en-US" altLang="en-US" sz="1400" dirty="0" smtClean="0">
                <a:solidFill>
                  <a:schemeClr val="tx1"/>
                </a:solidFill>
              </a:rPr>
              <a:t>25-44.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</a:rPr>
              <a:t>Compared </a:t>
            </a:r>
            <a:r>
              <a:rPr lang="en-US" altLang="en-US" sz="1400" dirty="0" smtClean="0">
                <a:solidFill>
                  <a:schemeClr val="tx1"/>
                </a:solidFill>
              </a:rPr>
              <a:t>with July YTD 2022, the number of allowed LTIs for all age groups have decreased except for 15-24. Age group 45-64 decreased the most, by 14%.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085237"/>
              </p:ext>
            </p:extLst>
          </p:nvPr>
        </p:nvGraphicFramePr>
        <p:xfrm>
          <a:off x="771527" y="1464516"/>
          <a:ext cx="4572000" cy="420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156933"/>
              </p:ext>
            </p:extLst>
          </p:nvPr>
        </p:nvGraphicFramePr>
        <p:xfrm>
          <a:off x="5103446" y="1625387"/>
          <a:ext cx="5183554" cy="420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14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Allowed LTIs By </a:t>
            </a:r>
            <a:r>
              <a:rPr lang="en-US" altLang="en-US" sz="3600" dirty="0" smtClean="0">
                <a:solidFill>
                  <a:schemeClr val="tx2"/>
                </a:solidFill>
              </a:rPr>
              <a:t>Business Category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76459" y="4259385"/>
            <a:ext cx="8419881" cy="10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solidFill>
                  <a:schemeClr val="tx1"/>
                </a:solidFill>
              </a:rPr>
              <a:t>In July YTD 2023, the allowed LTIs for Provincial Government decreased </a:t>
            </a:r>
            <a:r>
              <a:rPr lang="en-US" altLang="en-US" sz="1400" dirty="0">
                <a:solidFill>
                  <a:schemeClr val="tx1"/>
                </a:solidFill>
              </a:rPr>
              <a:t>the most, </a:t>
            </a:r>
            <a:r>
              <a:rPr lang="en-US" altLang="en-US" sz="1400" dirty="0" smtClean="0">
                <a:solidFill>
                  <a:schemeClr val="tx1"/>
                </a:solidFill>
              </a:rPr>
              <a:t>by 486 claims or 41%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solidFill>
                  <a:schemeClr val="tx1"/>
                </a:solidFill>
              </a:rPr>
              <a:t>The top business category is District school boards, increased by 4% in July YTD 2023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 bwMode="auto">
          <a:xfrm>
            <a:off x="857252" y="6447251"/>
            <a:ext cx="82296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Note: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Since Schedule 2 claims cannot be broken down by industry in EIW, the field “Business Category – General”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in operational report Employer Profile Report (EAS702) was used instead.  Business </a:t>
            </a:r>
            <a:r>
              <a:rPr lang="en-US" sz="900" dirty="0">
                <a:solidFill>
                  <a:schemeClr val="tx1"/>
                </a:solidFill>
              </a:rPr>
              <a:t>Category describes Schedule 2 business </a:t>
            </a:r>
            <a:r>
              <a:rPr lang="en-US" sz="900" dirty="0" smtClean="0">
                <a:solidFill>
                  <a:schemeClr val="tx1"/>
                </a:solidFill>
              </a:rPr>
              <a:t>activities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.  In order to map each Schedule 2 claim to a business category, the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operational report was executed to extract a listing of all schedule 2 firms at the account level.  Using the account numbers from the report, each Schedule 2 claim was then mapped to a business category.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818499"/>
              </p:ext>
            </p:extLst>
          </p:nvPr>
        </p:nvGraphicFramePr>
        <p:xfrm>
          <a:off x="685799" y="1541956"/>
          <a:ext cx="9601199" cy="2195380"/>
        </p:xfrm>
        <a:graphic>
          <a:graphicData uri="http://schemas.openxmlformats.org/drawingml/2006/table">
            <a:tbl>
              <a:tblPr/>
              <a:tblGrid>
                <a:gridCol w="3624943">
                  <a:extLst>
                    <a:ext uri="{9D8B030D-6E8A-4147-A177-3AD203B41FA5}">
                      <a16:colId xmlns:a16="http://schemas.microsoft.com/office/drawing/2014/main" val="1712679534"/>
                    </a:ext>
                  </a:extLst>
                </a:gridCol>
                <a:gridCol w="575582">
                  <a:extLst>
                    <a:ext uri="{9D8B030D-6E8A-4147-A177-3AD203B41FA5}">
                      <a16:colId xmlns:a16="http://schemas.microsoft.com/office/drawing/2014/main" val="48909912"/>
                    </a:ext>
                  </a:extLst>
                </a:gridCol>
                <a:gridCol w="575582">
                  <a:extLst>
                    <a:ext uri="{9D8B030D-6E8A-4147-A177-3AD203B41FA5}">
                      <a16:colId xmlns:a16="http://schemas.microsoft.com/office/drawing/2014/main" val="3461410275"/>
                    </a:ext>
                  </a:extLst>
                </a:gridCol>
                <a:gridCol w="575582">
                  <a:extLst>
                    <a:ext uri="{9D8B030D-6E8A-4147-A177-3AD203B41FA5}">
                      <a16:colId xmlns:a16="http://schemas.microsoft.com/office/drawing/2014/main" val="334760350"/>
                    </a:ext>
                  </a:extLst>
                </a:gridCol>
                <a:gridCol w="575582">
                  <a:extLst>
                    <a:ext uri="{9D8B030D-6E8A-4147-A177-3AD203B41FA5}">
                      <a16:colId xmlns:a16="http://schemas.microsoft.com/office/drawing/2014/main" val="2878656264"/>
                    </a:ext>
                  </a:extLst>
                </a:gridCol>
                <a:gridCol w="575582">
                  <a:extLst>
                    <a:ext uri="{9D8B030D-6E8A-4147-A177-3AD203B41FA5}">
                      <a16:colId xmlns:a16="http://schemas.microsoft.com/office/drawing/2014/main" val="3324207451"/>
                    </a:ext>
                  </a:extLst>
                </a:gridCol>
                <a:gridCol w="575582">
                  <a:extLst>
                    <a:ext uri="{9D8B030D-6E8A-4147-A177-3AD203B41FA5}">
                      <a16:colId xmlns:a16="http://schemas.microsoft.com/office/drawing/2014/main" val="3412824080"/>
                    </a:ext>
                  </a:extLst>
                </a:gridCol>
                <a:gridCol w="575582">
                  <a:extLst>
                    <a:ext uri="{9D8B030D-6E8A-4147-A177-3AD203B41FA5}">
                      <a16:colId xmlns:a16="http://schemas.microsoft.com/office/drawing/2014/main" val="90939751"/>
                    </a:ext>
                  </a:extLst>
                </a:gridCol>
                <a:gridCol w="575582">
                  <a:extLst>
                    <a:ext uri="{9D8B030D-6E8A-4147-A177-3AD203B41FA5}">
                      <a16:colId xmlns:a16="http://schemas.microsoft.com/office/drawing/2014/main" val="14933076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16812480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897007463"/>
                    </a:ext>
                  </a:extLst>
                </a:gridCol>
              </a:tblGrid>
              <a:tr h="227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Business Category</a:t>
                      </a:r>
                    </a:p>
                  </a:txBody>
                  <a:tcPr marL="7348" marR="7348" marT="7348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000303"/>
                  </a:ext>
                </a:extLst>
              </a:tr>
              <a:tr h="227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3,680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4,246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4,641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5,184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5,346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2,758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3,714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5,516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3,361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3,509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299575"/>
                  </a:ext>
                </a:extLst>
              </a:tr>
              <a:tr h="227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3,763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3,866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3,932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4,359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4,505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4,226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4,659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6,649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3,842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3,275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9294"/>
                  </a:ext>
                </a:extLst>
              </a:tr>
              <a:tr h="227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 Government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1,038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1,127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1,362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1,570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1,495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1,014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1,531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1,801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1,177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887509"/>
                  </a:ext>
                </a:extLst>
              </a:tr>
              <a:tr h="227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Provincially Regulated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698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799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939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1,003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578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934562"/>
                  </a:ext>
                </a:extLst>
              </a:tr>
              <a:tr h="227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 Government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1,584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1,622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1,542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1,657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1,521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034847"/>
                  </a:ext>
                </a:extLst>
              </a:tr>
              <a:tr h="227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Commissions - Federally Regulated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747159"/>
                  </a:ext>
                </a:extLst>
              </a:tr>
              <a:tr h="227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Business Categories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1,085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1,106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1,175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1,384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1,492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1,150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1,438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1,918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1,170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950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712993"/>
                  </a:ext>
                </a:extLst>
              </a:tr>
              <a:tr h="2277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11,915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12,852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13,505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15,156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15,321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10,741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13,203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18,007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10,767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9,492</a:t>
                      </a:r>
                    </a:p>
                  </a:txBody>
                  <a:tcPr marL="7348" marR="7348" marT="734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851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9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Allowed LTIs By Top </a:t>
            </a:r>
            <a:r>
              <a:rPr lang="en-US" altLang="en-US" sz="3600" dirty="0" smtClean="0">
                <a:solidFill>
                  <a:schemeClr val="tx2"/>
                </a:solidFill>
              </a:rPr>
              <a:t>10 Occupations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6</a:t>
            </a:fld>
            <a:endParaRPr lang="en-CA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371599" y="5351999"/>
            <a:ext cx="8229600" cy="94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 bwMode="auto">
          <a:xfrm>
            <a:off x="857252" y="6447251"/>
            <a:ext cx="82296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Note: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</a:rPr>
              <a:t>Since Schedule 2 claims cannot be broken down by industry in EIW, the field “Business Category – General”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in operational report Employer Profile Report (EAS702) was used instead.  Business </a:t>
            </a:r>
            <a:r>
              <a:rPr lang="en-US" sz="900" dirty="0">
                <a:solidFill>
                  <a:schemeClr val="tx1"/>
                </a:solidFill>
              </a:rPr>
              <a:t>Category describes Schedule 2 business </a:t>
            </a:r>
            <a:r>
              <a:rPr lang="en-US" sz="900" dirty="0" smtClean="0">
                <a:solidFill>
                  <a:schemeClr val="tx1"/>
                </a:solidFill>
              </a:rPr>
              <a:t>activities in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.  In order to map each Schedule 2 claim to a business category, the </a:t>
            </a:r>
            <a:r>
              <a:rPr lang="en-US" sz="900" dirty="0" err="1" smtClean="0">
                <a:solidFill>
                  <a:schemeClr val="tx1"/>
                </a:solidFill>
              </a:rPr>
              <a:t>GuideWire</a:t>
            </a:r>
            <a:r>
              <a:rPr lang="en-US" sz="900" dirty="0" smtClean="0">
                <a:solidFill>
                  <a:schemeClr val="tx1"/>
                </a:solidFill>
              </a:rPr>
              <a:t> operational report was executed to extract a listing of all schedule 2 firms at the account level.  Using the account numbers from the report, each Schedule 2 claim was then mapped to a business category.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42888" y="4942395"/>
            <a:ext cx="8887021" cy="114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51"/>
              </a:buClr>
              <a:buFont typeface="Arial" charset="0"/>
              <a:buChar char="■"/>
              <a:defRPr sz="28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–"/>
              <a:defRPr sz="26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A737B"/>
              </a:buClr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7F7F7F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solidFill>
                  <a:schemeClr val="tx1"/>
                </a:solidFill>
              </a:rPr>
              <a:t>Comparing July YTD 2023 to July YTD 2022</a:t>
            </a:r>
            <a:r>
              <a:rPr lang="en-US" altLang="en-US" sz="1400" dirty="0">
                <a:solidFill>
                  <a:schemeClr val="tx1"/>
                </a:solidFill>
              </a:rPr>
              <a:t>, Bus Drivers, Subway Operators and Other Transit </a:t>
            </a:r>
            <a:r>
              <a:rPr lang="en-US" altLang="en-US" sz="1400" dirty="0" smtClean="0">
                <a:solidFill>
                  <a:schemeClr val="tx1"/>
                </a:solidFill>
              </a:rPr>
              <a:t>Operators and </a:t>
            </a:r>
            <a:r>
              <a:rPr lang="en-US" altLang="en-US" sz="1400" dirty="0">
                <a:solidFill>
                  <a:schemeClr val="tx1"/>
                </a:solidFill>
              </a:rPr>
              <a:t>Elementary and secondary school teacher assistants </a:t>
            </a:r>
            <a:r>
              <a:rPr lang="en-US" altLang="en-US" sz="1400" dirty="0" smtClean="0">
                <a:solidFill>
                  <a:schemeClr val="tx1"/>
                </a:solidFill>
              </a:rPr>
              <a:t>increased the most, by 39% and 33% respectively.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</a:rPr>
              <a:t>Correctional Service Officers and </a:t>
            </a:r>
            <a:r>
              <a:rPr lang="en-US" altLang="en-US" sz="1400" dirty="0" smtClean="0">
                <a:solidFill>
                  <a:schemeClr val="tx1"/>
                </a:solidFill>
              </a:rPr>
              <a:t>Police </a:t>
            </a:r>
            <a:r>
              <a:rPr lang="en-US" altLang="en-US" sz="1400" dirty="0">
                <a:solidFill>
                  <a:schemeClr val="tx1"/>
                </a:solidFill>
              </a:rPr>
              <a:t>Officers (Except Commissioned</a:t>
            </a:r>
            <a:r>
              <a:rPr lang="en-US" altLang="en-US" sz="1400" dirty="0" smtClean="0">
                <a:solidFill>
                  <a:schemeClr val="tx1"/>
                </a:solidFill>
              </a:rPr>
              <a:t>) decreased the most, by 58% </a:t>
            </a:r>
            <a:r>
              <a:rPr lang="en-US" altLang="en-US" sz="1400" dirty="0">
                <a:solidFill>
                  <a:schemeClr val="tx1"/>
                </a:solidFill>
              </a:rPr>
              <a:t>and </a:t>
            </a:r>
            <a:r>
              <a:rPr lang="en-US" altLang="en-US" sz="1400" dirty="0" smtClean="0">
                <a:solidFill>
                  <a:schemeClr val="tx1"/>
                </a:solidFill>
              </a:rPr>
              <a:t>30% </a:t>
            </a:r>
            <a:r>
              <a:rPr lang="en-US" altLang="en-US" sz="1400" dirty="0">
                <a:solidFill>
                  <a:schemeClr val="tx1"/>
                </a:solidFill>
              </a:rPr>
              <a:t>respectively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840780"/>
              </p:ext>
            </p:extLst>
          </p:nvPr>
        </p:nvGraphicFramePr>
        <p:xfrm>
          <a:off x="685800" y="1540971"/>
          <a:ext cx="9601195" cy="2791320"/>
        </p:xfrm>
        <a:graphic>
          <a:graphicData uri="http://schemas.openxmlformats.org/drawingml/2006/table">
            <a:tbl>
              <a:tblPr/>
              <a:tblGrid>
                <a:gridCol w="3931685">
                  <a:extLst>
                    <a:ext uri="{9D8B030D-6E8A-4147-A177-3AD203B41FA5}">
                      <a16:colId xmlns:a16="http://schemas.microsoft.com/office/drawing/2014/main" val="1868727248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2542621058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4114419826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3489270736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1886169905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3082672429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4083124147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1995678958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3575803481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3492372648"/>
                    </a:ext>
                  </a:extLst>
                </a:gridCol>
                <a:gridCol w="566951">
                  <a:extLst>
                    <a:ext uri="{9D8B030D-6E8A-4147-A177-3AD203B41FA5}">
                      <a16:colId xmlns:a16="http://schemas.microsoft.com/office/drawing/2014/main" val="3860250776"/>
                    </a:ext>
                  </a:extLst>
                </a:gridCol>
              </a:tblGrid>
              <a:tr h="3623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100317"/>
                  </a:ext>
                </a:extLst>
              </a:tr>
              <a:tr h="192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and Secondary School Teacher Assistants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1,042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1,308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1,327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1,552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1,687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1,102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1,556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1,199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094889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School and Kindergarten Teachers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1,248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1,367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1,016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1,607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1,045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648763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Paramedics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1,172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1,487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725958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Police Officers (Except Commissioned)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1,358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1,570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01536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 Drivers, Subway Operators and Other Transit Operators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24689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Personal Support Workers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1,231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715140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Janitors, Caretakers and Building Superintendents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5103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Correctional Service Officers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1,043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082101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Firefighters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297999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Early Childhood Educators and Assistants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33469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Secondary School Teachers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221576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5,442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5,821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6,172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5,809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5,100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6,766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4,378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3,068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3361"/>
                  </a:ext>
                </a:extLst>
              </a:tr>
              <a:tr h="192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12,852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13,505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15,156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15,321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10,741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13,203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18,007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10,767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9,492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326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3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Allowed LTIs By Top </a:t>
            </a:r>
            <a:r>
              <a:rPr lang="en-US" altLang="en-US" sz="3600" dirty="0" smtClean="0">
                <a:solidFill>
                  <a:schemeClr val="tx2"/>
                </a:solidFill>
              </a:rPr>
              <a:t>25 Occupations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224073"/>
              </p:ext>
            </p:extLst>
          </p:nvPr>
        </p:nvGraphicFramePr>
        <p:xfrm>
          <a:off x="1516184" y="1230439"/>
          <a:ext cx="7346462" cy="6029352"/>
        </p:xfrm>
        <a:graphic>
          <a:graphicData uri="http://schemas.openxmlformats.org/drawingml/2006/table">
            <a:tbl>
              <a:tblPr/>
              <a:tblGrid>
                <a:gridCol w="5274952">
                  <a:extLst>
                    <a:ext uri="{9D8B030D-6E8A-4147-A177-3AD203B41FA5}">
                      <a16:colId xmlns:a16="http://schemas.microsoft.com/office/drawing/2014/main" val="2878322835"/>
                    </a:ext>
                  </a:extLst>
                </a:gridCol>
                <a:gridCol w="1050551">
                  <a:extLst>
                    <a:ext uri="{9D8B030D-6E8A-4147-A177-3AD203B41FA5}">
                      <a16:colId xmlns:a16="http://schemas.microsoft.com/office/drawing/2014/main" val="2446912070"/>
                    </a:ext>
                  </a:extLst>
                </a:gridCol>
                <a:gridCol w="1020959">
                  <a:extLst>
                    <a:ext uri="{9D8B030D-6E8A-4147-A177-3AD203B41FA5}">
                      <a16:colId xmlns:a16="http://schemas.microsoft.com/office/drawing/2014/main" val="830237277"/>
                    </a:ext>
                  </a:extLst>
                </a:gridCol>
              </a:tblGrid>
              <a:tr h="2101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26506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and Secondary School Teacher Assistants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903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1,199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19944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School and Kindergarten Teachers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1,045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1,100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20313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Paramedics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725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776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92555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Police Officers (Except Commissioned)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947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619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604345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 Drivers, Subway Operators and Other Transit Operators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426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593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46358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Personal Support Workers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544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570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22539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Janitors, Caretakers and Building Superintendents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395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502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55633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Correctional Service Officers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710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403637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Firefighters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714104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Early Childhood Educators and Assistants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26824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Air Transport Ramp Attendants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15691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Secondary School Teachers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208815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and Social Service Workers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121113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Letter Carriers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88725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 Works and Maintenance Labourers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055642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Licensed Practical Nurses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61132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Pursers and Flight Attendants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481505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Food Counter Attendants, Kitchen Helpers and Related Occupations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12618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 Works Maintenance Equipment Operators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53490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School Principals and Administrators of Elementary and Secondary Education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51572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 Leaders and Instructors in Recreation, Sport and Fitness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679376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Registered Nurses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49430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Light Duty Cleaners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02639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Assisting Occupations in Support of Health Services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821949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Landscaping and Grounds Maintenance Labourers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281184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3,285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1,660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610694"/>
                  </a:ext>
                </a:extLst>
              </a:tr>
              <a:tr h="2101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10,767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9,492</a:t>
                      </a:r>
                    </a:p>
                  </a:txBody>
                  <a:tcPr marL="5992" marR="5992" marT="59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942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4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Business Categories for Top Occupations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1238490"/>
            <a:ext cx="9689124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992590"/>
              </p:ext>
            </p:extLst>
          </p:nvPr>
        </p:nvGraphicFramePr>
        <p:xfrm>
          <a:off x="685801" y="2184059"/>
          <a:ext cx="9601198" cy="4318681"/>
        </p:xfrm>
        <a:graphic>
          <a:graphicData uri="http://schemas.openxmlformats.org/drawingml/2006/table">
            <a:tbl>
              <a:tblPr/>
              <a:tblGrid>
                <a:gridCol w="4153536">
                  <a:extLst>
                    <a:ext uri="{9D8B030D-6E8A-4147-A177-3AD203B41FA5}">
                      <a16:colId xmlns:a16="http://schemas.microsoft.com/office/drawing/2014/main" val="2737660082"/>
                    </a:ext>
                  </a:extLst>
                </a:gridCol>
                <a:gridCol w="493001">
                  <a:extLst>
                    <a:ext uri="{9D8B030D-6E8A-4147-A177-3AD203B41FA5}">
                      <a16:colId xmlns:a16="http://schemas.microsoft.com/office/drawing/2014/main" val="1931412923"/>
                    </a:ext>
                  </a:extLst>
                </a:gridCol>
                <a:gridCol w="493001">
                  <a:extLst>
                    <a:ext uri="{9D8B030D-6E8A-4147-A177-3AD203B41FA5}">
                      <a16:colId xmlns:a16="http://schemas.microsoft.com/office/drawing/2014/main" val="3241951815"/>
                    </a:ext>
                  </a:extLst>
                </a:gridCol>
                <a:gridCol w="493001">
                  <a:extLst>
                    <a:ext uri="{9D8B030D-6E8A-4147-A177-3AD203B41FA5}">
                      <a16:colId xmlns:a16="http://schemas.microsoft.com/office/drawing/2014/main" val="3539160401"/>
                    </a:ext>
                  </a:extLst>
                </a:gridCol>
                <a:gridCol w="493001">
                  <a:extLst>
                    <a:ext uri="{9D8B030D-6E8A-4147-A177-3AD203B41FA5}">
                      <a16:colId xmlns:a16="http://schemas.microsoft.com/office/drawing/2014/main" val="3198982224"/>
                    </a:ext>
                  </a:extLst>
                </a:gridCol>
                <a:gridCol w="493001">
                  <a:extLst>
                    <a:ext uri="{9D8B030D-6E8A-4147-A177-3AD203B41FA5}">
                      <a16:colId xmlns:a16="http://schemas.microsoft.com/office/drawing/2014/main" val="4106126590"/>
                    </a:ext>
                  </a:extLst>
                </a:gridCol>
                <a:gridCol w="493001">
                  <a:extLst>
                    <a:ext uri="{9D8B030D-6E8A-4147-A177-3AD203B41FA5}">
                      <a16:colId xmlns:a16="http://schemas.microsoft.com/office/drawing/2014/main" val="865962163"/>
                    </a:ext>
                  </a:extLst>
                </a:gridCol>
                <a:gridCol w="493001">
                  <a:extLst>
                    <a:ext uri="{9D8B030D-6E8A-4147-A177-3AD203B41FA5}">
                      <a16:colId xmlns:a16="http://schemas.microsoft.com/office/drawing/2014/main" val="334881494"/>
                    </a:ext>
                  </a:extLst>
                </a:gridCol>
                <a:gridCol w="493001">
                  <a:extLst>
                    <a:ext uri="{9D8B030D-6E8A-4147-A177-3AD203B41FA5}">
                      <a16:colId xmlns:a16="http://schemas.microsoft.com/office/drawing/2014/main" val="225116932"/>
                    </a:ext>
                  </a:extLst>
                </a:gridCol>
                <a:gridCol w="751827">
                  <a:extLst>
                    <a:ext uri="{9D8B030D-6E8A-4147-A177-3AD203B41FA5}">
                      <a16:colId xmlns:a16="http://schemas.microsoft.com/office/drawing/2014/main" val="2844744081"/>
                    </a:ext>
                  </a:extLst>
                </a:gridCol>
                <a:gridCol w="751827">
                  <a:extLst>
                    <a:ext uri="{9D8B030D-6E8A-4147-A177-3AD203B41FA5}">
                      <a16:colId xmlns:a16="http://schemas.microsoft.com/office/drawing/2014/main" val="904618524"/>
                    </a:ext>
                  </a:extLst>
                </a:gridCol>
              </a:tblGrid>
              <a:tr h="2070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 by Business Category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246909"/>
                  </a:ext>
                </a:extLst>
              </a:tr>
              <a:tr h="192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and Secondary School Teacher Assistants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1,042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1,308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1,327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1,603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1,687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1,102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1,556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587254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1,022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1,298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1,323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1,590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1,666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1,096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1,534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889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205819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30416"/>
                  </a:ext>
                </a:extLst>
              </a:tr>
              <a:tr h="192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Elementary School and Kindergarten Teachers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1,248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1,367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1,552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1,715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1,016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1,607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1,100 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8923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1,240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1,359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1,535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1,692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1,594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1,092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354290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84653"/>
                  </a:ext>
                </a:extLst>
              </a:tr>
              <a:tr h="192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Paramedics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764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1,172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1,487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646910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1,123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1,433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963576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and Commissions - Provincially Regulated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105027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330941"/>
                  </a:ext>
                </a:extLst>
              </a:tr>
              <a:tr h="192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Police Officers (Except Commissioned)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1,210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1,358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1,570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327049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374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662760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 Government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64541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598065"/>
                  </a:ext>
                </a:extLst>
              </a:tr>
              <a:tr h="192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 Drivers and Subway and Other Transit Operators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298169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and Commissions - Provincially Regulated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237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539172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6301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and Commissions - Federally Regulated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1862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88356"/>
                  </a:ext>
                </a:extLst>
              </a:tr>
              <a:tr h="192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Personal Support Workers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1,231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171621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414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1,218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533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759987"/>
                  </a:ext>
                </a:extLst>
              </a:tr>
              <a:tr h="184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395" marR="7395" marT="739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525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5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CB6E-623B-D14B-B824-C4A66E6D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8182"/>
            <a:ext cx="9601200" cy="1180618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chemeClr val="tx2"/>
                </a:solidFill>
              </a:rPr>
              <a:t>Business Categories for Top </a:t>
            </a:r>
            <a:r>
              <a:rPr lang="en-US" altLang="en-US" sz="3200" dirty="0" smtClean="0">
                <a:solidFill>
                  <a:schemeClr val="tx2"/>
                </a:solidFill>
              </a:rPr>
              <a:t>Occupations… </a:t>
            </a:r>
            <a:r>
              <a:rPr lang="en-US" altLang="en-US" sz="3200" dirty="0" err="1" smtClean="0">
                <a:solidFill>
                  <a:schemeClr val="tx2"/>
                </a:solidFill>
              </a:rPr>
              <a:t>cont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A629F-2E4C-794B-9508-B8C6B46B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789317-5566-624D-BF77-A54A52B775C6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9378240" y="106262"/>
            <a:ext cx="1594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1238490"/>
            <a:ext cx="9601200" cy="6021291"/>
          </a:xfrm>
          <a:prstGeom prst="rect">
            <a:avLst/>
          </a:prstGeom>
          <a:noFill/>
          <a:ln>
            <a:solidFill>
              <a:srgbClr val="00A8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BDFA743-3A70-4641-BB86-1B71D26F0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897" y="7523177"/>
            <a:ext cx="7785001" cy="521016"/>
          </a:xfrm>
        </p:spPr>
        <p:txBody>
          <a:bodyPr/>
          <a:lstStyle/>
          <a:p>
            <a:r>
              <a:rPr lang="en-US" sz="900" dirty="0"/>
              <a:t>Coding Data Source: </a:t>
            </a:r>
            <a:r>
              <a:rPr lang="en-US" sz="900" dirty="0" smtClean="0"/>
              <a:t>2014-2017 </a:t>
            </a:r>
            <a:r>
              <a:rPr lang="en-US" sz="900" dirty="0"/>
              <a:t>from WSIB Enterprise Information Warehouse (EIW) ; </a:t>
            </a:r>
            <a:r>
              <a:rPr lang="en-US" sz="900" dirty="0" smtClean="0"/>
              <a:t>2018-2022 from </a:t>
            </a:r>
            <a:r>
              <a:rPr lang="en-US" sz="900" dirty="0"/>
              <a:t>ACES (PSA) </a:t>
            </a:r>
          </a:p>
          <a:p>
            <a:r>
              <a:rPr lang="en-US" sz="900" dirty="0"/>
              <a:t>Coding Data Maturity: </a:t>
            </a:r>
            <a:endParaRPr lang="en-US" sz="900" dirty="0" smtClean="0"/>
          </a:p>
          <a:p>
            <a:pPr marL="171450" indent="-171450">
              <a:buFontTx/>
              <a:buChar char="-"/>
            </a:pPr>
            <a:r>
              <a:rPr lang="en-US" sz="900" dirty="0" smtClean="0"/>
              <a:t>Claim volume for 2014-2022 is </a:t>
            </a:r>
            <a:r>
              <a:rPr lang="en-US" sz="900" dirty="0"/>
              <a:t>as of </a:t>
            </a:r>
            <a:r>
              <a:rPr lang="en-US" sz="900" dirty="0" smtClean="0"/>
              <a:t>the December snapshot of each </a:t>
            </a:r>
            <a:r>
              <a:rPr lang="en-US" sz="900" dirty="0"/>
              <a:t>injury </a:t>
            </a:r>
            <a:r>
              <a:rPr lang="en-US" sz="900" dirty="0" smtClean="0"/>
              <a:t>year; </a:t>
            </a:r>
            <a:r>
              <a:rPr lang="en-US" sz="900" dirty="0"/>
              <a:t>claim volume </a:t>
            </a:r>
            <a:r>
              <a:rPr lang="en-US" sz="900" dirty="0" smtClean="0"/>
              <a:t>for YTD 2022 and YTD 2023 is </a:t>
            </a:r>
            <a:r>
              <a:rPr lang="en-US" sz="900" dirty="0"/>
              <a:t>as of </a:t>
            </a:r>
            <a:r>
              <a:rPr lang="en-US" sz="900" dirty="0" smtClean="0"/>
              <a:t>July </a:t>
            </a:r>
            <a:r>
              <a:rPr lang="en-US" sz="900" dirty="0"/>
              <a:t>snapshot of the injury year</a:t>
            </a:r>
            <a:r>
              <a:rPr lang="en-US" sz="900" dirty="0" smtClean="0"/>
              <a:t>.</a:t>
            </a:r>
            <a:endParaRPr lang="en-US" sz="900" dirty="0"/>
          </a:p>
          <a:p>
            <a:r>
              <a:rPr lang="en-US" sz="900" dirty="0" smtClean="0"/>
              <a:t>-    </a:t>
            </a:r>
            <a:r>
              <a:rPr lang="en-US" sz="900" dirty="0"/>
              <a:t>Demographics coding is as of </a:t>
            </a:r>
            <a:r>
              <a:rPr lang="en-US" sz="900" dirty="0" smtClean="0"/>
              <a:t>August </a:t>
            </a:r>
            <a:r>
              <a:rPr lang="en-US" sz="900" dirty="0"/>
              <a:t>31 of </a:t>
            </a:r>
            <a:r>
              <a:rPr lang="en-US" sz="900" dirty="0" smtClean="0"/>
              <a:t>the </a:t>
            </a:r>
            <a:r>
              <a:rPr lang="en-US" sz="900" dirty="0"/>
              <a:t>injury year. </a:t>
            </a:r>
          </a:p>
          <a:p>
            <a:r>
              <a:rPr lang="en-US" sz="900" dirty="0" smtClean="0"/>
              <a:t>COVID </a:t>
            </a:r>
            <a:r>
              <a:rPr lang="en-US" sz="900" dirty="0"/>
              <a:t>claims are included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020823"/>
              </p:ext>
            </p:extLst>
          </p:nvPr>
        </p:nvGraphicFramePr>
        <p:xfrm>
          <a:off x="771527" y="1828800"/>
          <a:ext cx="9348000" cy="4572000"/>
        </p:xfrm>
        <a:graphic>
          <a:graphicData uri="http://schemas.openxmlformats.org/drawingml/2006/table">
            <a:tbl>
              <a:tblPr/>
              <a:tblGrid>
                <a:gridCol w="4044000">
                  <a:extLst>
                    <a:ext uri="{9D8B030D-6E8A-4147-A177-3AD203B41FA5}">
                      <a16:colId xmlns:a16="http://schemas.microsoft.com/office/drawing/2014/main" val="4286712989"/>
                    </a:ext>
                  </a:extLst>
                </a:gridCol>
                <a:gridCol w="480000">
                  <a:extLst>
                    <a:ext uri="{9D8B030D-6E8A-4147-A177-3AD203B41FA5}">
                      <a16:colId xmlns:a16="http://schemas.microsoft.com/office/drawing/2014/main" val="1921365907"/>
                    </a:ext>
                  </a:extLst>
                </a:gridCol>
                <a:gridCol w="480000">
                  <a:extLst>
                    <a:ext uri="{9D8B030D-6E8A-4147-A177-3AD203B41FA5}">
                      <a16:colId xmlns:a16="http://schemas.microsoft.com/office/drawing/2014/main" val="3425569134"/>
                    </a:ext>
                  </a:extLst>
                </a:gridCol>
                <a:gridCol w="480000">
                  <a:extLst>
                    <a:ext uri="{9D8B030D-6E8A-4147-A177-3AD203B41FA5}">
                      <a16:colId xmlns:a16="http://schemas.microsoft.com/office/drawing/2014/main" val="417239264"/>
                    </a:ext>
                  </a:extLst>
                </a:gridCol>
                <a:gridCol w="480000">
                  <a:extLst>
                    <a:ext uri="{9D8B030D-6E8A-4147-A177-3AD203B41FA5}">
                      <a16:colId xmlns:a16="http://schemas.microsoft.com/office/drawing/2014/main" val="4193351470"/>
                    </a:ext>
                  </a:extLst>
                </a:gridCol>
                <a:gridCol w="480000">
                  <a:extLst>
                    <a:ext uri="{9D8B030D-6E8A-4147-A177-3AD203B41FA5}">
                      <a16:colId xmlns:a16="http://schemas.microsoft.com/office/drawing/2014/main" val="776055744"/>
                    </a:ext>
                  </a:extLst>
                </a:gridCol>
                <a:gridCol w="480000">
                  <a:extLst>
                    <a:ext uri="{9D8B030D-6E8A-4147-A177-3AD203B41FA5}">
                      <a16:colId xmlns:a16="http://schemas.microsoft.com/office/drawing/2014/main" val="2446846620"/>
                    </a:ext>
                  </a:extLst>
                </a:gridCol>
                <a:gridCol w="480000">
                  <a:extLst>
                    <a:ext uri="{9D8B030D-6E8A-4147-A177-3AD203B41FA5}">
                      <a16:colId xmlns:a16="http://schemas.microsoft.com/office/drawing/2014/main" val="1350192360"/>
                    </a:ext>
                  </a:extLst>
                </a:gridCol>
                <a:gridCol w="480000">
                  <a:extLst>
                    <a:ext uri="{9D8B030D-6E8A-4147-A177-3AD203B41FA5}">
                      <a16:colId xmlns:a16="http://schemas.microsoft.com/office/drawing/2014/main" val="334488444"/>
                    </a:ext>
                  </a:extLst>
                </a:gridCol>
                <a:gridCol w="732000">
                  <a:extLst>
                    <a:ext uri="{9D8B030D-6E8A-4147-A177-3AD203B41FA5}">
                      <a16:colId xmlns:a16="http://schemas.microsoft.com/office/drawing/2014/main" val="236009713"/>
                    </a:ext>
                  </a:extLst>
                </a:gridCol>
                <a:gridCol w="732000">
                  <a:extLst>
                    <a:ext uri="{9D8B030D-6E8A-4147-A177-3AD203B41FA5}">
                      <a16:colId xmlns:a16="http://schemas.microsoft.com/office/drawing/2014/main" val="394827027"/>
                    </a:ext>
                  </a:extLst>
                </a:gridCol>
              </a:tblGrid>
              <a:tr h="201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Occupation by Business Category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2022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YTD 2023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8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216503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Janitors, Caretakers and Building Superintendents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692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15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308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465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4879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Housing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10004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Agencies, Boards, and Commissions - Provincially Regulated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2235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2641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Correctional Service Officers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421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1,043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7862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 Government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367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3343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Federal Government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736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01588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Fire-Fighters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027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8773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 Government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40436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168862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Early Childhood Educators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211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62357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1586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Municipality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7076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Provincial Government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937807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Secondary School Teachers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58747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District School Boards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1739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 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71145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Occupations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5,303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5,442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5,821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6,172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5,809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4,403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5,100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6,766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4,378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3,068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72389"/>
                  </a:ext>
                </a:extLst>
              </a:tr>
              <a:tr h="18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11,915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12,852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13,505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15,156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15,321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10,741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13,203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18,007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10,767</a:t>
                      </a:r>
                    </a:p>
                  </a:txBody>
                  <a:tcPr marL="7200" marR="7200" marT="72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9,492</a:t>
                      </a:r>
                    </a:p>
                  </a:txBody>
                  <a:tcPr marL="7200" marR="7200" marT="720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881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" marR="7200" marT="72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05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5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sib--template_16x9_0718">
  <a:themeElements>
    <a:clrScheme name="WSIB">
      <a:dk1>
        <a:srgbClr val="404040"/>
      </a:dk1>
      <a:lt1>
        <a:srgbClr val="FFFFFF"/>
      </a:lt1>
      <a:dk2>
        <a:srgbClr val="00A851"/>
      </a:dk2>
      <a:lt2>
        <a:srgbClr val="FFFFFF"/>
      </a:lt2>
      <a:accent1>
        <a:srgbClr val="7AB800"/>
      </a:accent1>
      <a:accent2>
        <a:srgbClr val="003359"/>
      </a:accent2>
      <a:accent3>
        <a:srgbClr val="3FCFD5"/>
      </a:accent3>
      <a:accent4>
        <a:srgbClr val="FFCC40"/>
      </a:accent4>
      <a:accent5>
        <a:srgbClr val="FF7900"/>
      </a:accent5>
      <a:accent6>
        <a:srgbClr val="F04E53"/>
      </a:accent6>
      <a:hlink>
        <a:srgbClr val="0098DB"/>
      </a:hlink>
      <a:folHlink>
        <a:srgbClr val="646464"/>
      </a:folHlink>
    </a:clrScheme>
    <a:fontScheme name="WSIB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SIB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accent2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ib--template_16x9.potx" id="{1D08AB7D-8A93-4A86-95C6-79C315699F8D}" vid="{A67BB039-1222-4264-AC76-CCF3A409CD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WSIB">
    <a:dk1>
      <a:srgbClr val="404040"/>
    </a:dk1>
    <a:lt1>
      <a:srgbClr val="FFFFFF"/>
    </a:lt1>
    <a:dk2>
      <a:srgbClr val="00A851"/>
    </a:dk2>
    <a:lt2>
      <a:srgbClr val="FFFFFF"/>
    </a:lt2>
    <a:accent1>
      <a:srgbClr val="7AB800"/>
    </a:accent1>
    <a:accent2>
      <a:srgbClr val="003359"/>
    </a:accent2>
    <a:accent3>
      <a:srgbClr val="3FCFD5"/>
    </a:accent3>
    <a:accent4>
      <a:srgbClr val="FFCC40"/>
    </a:accent4>
    <a:accent5>
      <a:srgbClr val="FF7900"/>
    </a:accent5>
    <a:accent6>
      <a:srgbClr val="F04E53"/>
    </a:accent6>
    <a:hlink>
      <a:srgbClr val="0098DB"/>
    </a:hlink>
    <a:folHlink>
      <a:srgbClr val="646464"/>
    </a:folHlink>
  </a:clrScheme>
  <a:fontScheme name="WSIB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SIB">
    <a:fillStyleLst>
      <a:solidFill>
        <a:schemeClr val="phClr"/>
      </a:solidFill>
      <a:solidFill>
        <a:schemeClr val="phClr"/>
      </a:solidFill>
      <a:solidFill>
        <a:schemeClr val="phClr"/>
      </a:solidFill>
    </a:fillStyleLst>
    <a:lnStyleLst>
      <a:ln w="6350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accent2"/>
      </a:solidFill>
      <a:blipFill rotWithShape="1">
        <a:blip xmlns:r="http://schemas.openxmlformats.org/officeDocument/2006/relationships" r:embed="rId1"/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WSIB 7">
    <a:dk1>
      <a:sysClr val="windowText" lastClr="000000"/>
    </a:dk1>
    <a:lt1>
      <a:sysClr val="window" lastClr="FFFFFF"/>
    </a:lt1>
    <a:dk2>
      <a:srgbClr val="7BC253"/>
    </a:dk2>
    <a:lt2>
      <a:srgbClr val="646464"/>
    </a:lt2>
    <a:accent1>
      <a:srgbClr val="00A851"/>
    </a:accent1>
    <a:accent2>
      <a:srgbClr val="AFDA97"/>
    </a:accent2>
    <a:accent3>
      <a:srgbClr val="F68922"/>
    </a:accent3>
    <a:accent4>
      <a:srgbClr val="FBD436"/>
    </a:accent4>
    <a:accent5>
      <a:srgbClr val="44BC9D"/>
    </a:accent5>
    <a:accent6>
      <a:srgbClr val="BD1D7E"/>
    </a:accent6>
    <a:hlink>
      <a:srgbClr val="18A9BB"/>
    </a:hlink>
    <a:folHlink>
      <a:srgbClr val="BD1D7E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WSIB 7">
    <a:dk1>
      <a:sysClr val="windowText" lastClr="000000"/>
    </a:dk1>
    <a:lt1>
      <a:sysClr val="window" lastClr="FFFFFF"/>
    </a:lt1>
    <a:dk2>
      <a:srgbClr val="7BC253"/>
    </a:dk2>
    <a:lt2>
      <a:srgbClr val="646464"/>
    </a:lt2>
    <a:accent1>
      <a:srgbClr val="00A851"/>
    </a:accent1>
    <a:accent2>
      <a:srgbClr val="AFDA97"/>
    </a:accent2>
    <a:accent3>
      <a:srgbClr val="F68922"/>
    </a:accent3>
    <a:accent4>
      <a:srgbClr val="FBD436"/>
    </a:accent4>
    <a:accent5>
      <a:srgbClr val="44BC9D"/>
    </a:accent5>
    <a:accent6>
      <a:srgbClr val="BD1D7E"/>
    </a:accent6>
    <a:hlink>
      <a:srgbClr val="18A9BB"/>
    </a:hlink>
    <a:folHlink>
      <a:srgbClr val="BD1D7E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WSIB 7">
    <a:dk1>
      <a:sysClr val="windowText" lastClr="000000"/>
    </a:dk1>
    <a:lt1>
      <a:sysClr val="window" lastClr="FFFFFF"/>
    </a:lt1>
    <a:dk2>
      <a:srgbClr val="7BC253"/>
    </a:dk2>
    <a:lt2>
      <a:srgbClr val="646464"/>
    </a:lt2>
    <a:accent1>
      <a:srgbClr val="00A851"/>
    </a:accent1>
    <a:accent2>
      <a:srgbClr val="AFDA97"/>
    </a:accent2>
    <a:accent3>
      <a:srgbClr val="F68922"/>
    </a:accent3>
    <a:accent4>
      <a:srgbClr val="FBD436"/>
    </a:accent4>
    <a:accent5>
      <a:srgbClr val="44BC9D"/>
    </a:accent5>
    <a:accent6>
      <a:srgbClr val="BD1D7E"/>
    </a:accent6>
    <a:hlink>
      <a:srgbClr val="18A9BB"/>
    </a:hlink>
    <a:folHlink>
      <a:srgbClr val="BD1D7E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WSIB 7">
    <a:dk1>
      <a:sysClr val="windowText" lastClr="000000"/>
    </a:dk1>
    <a:lt1>
      <a:sysClr val="window" lastClr="FFFFFF"/>
    </a:lt1>
    <a:dk2>
      <a:srgbClr val="7BC253"/>
    </a:dk2>
    <a:lt2>
      <a:srgbClr val="646464"/>
    </a:lt2>
    <a:accent1>
      <a:srgbClr val="00A851"/>
    </a:accent1>
    <a:accent2>
      <a:srgbClr val="AFDA97"/>
    </a:accent2>
    <a:accent3>
      <a:srgbClr val="F68922"/>
    </a:accent3>
    <a:accent4>
      <a:srgbClr val="FBD436"/>
    </a:accent4>
    <a:accent5>
      <a:srgbClr val="44BC9D"/>
    </a:accent5>
    <a:accent6>
      <a:srgbClr val="BD1D7E"/>
    </a:accent6>
    <a:hlink>
      <a:srgbClr val="18A9BB"/>
    </a:hlink>
    <a:folHlink>
      <a:srgbClr val="BD1D7E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WSIB 7">
    <a:dk1>
      <a:sysClr val="windowText" lastClr="000000"/>
    </a:dk1>
    <a:lt1>
      <a:sysClr val="window" lastClr="FFFFFF"/>
    </a:lt1>
    <a:dk2>
      <a:srgbClr val="7BC253"/>
    </a:dk2>
    <a:lt2>
      <a:srgbClr val="646464"/>
    </a:lt2>
    <a:accent1>
      <a:srgbClr val="00A851"/>
    </a:accent1>
    <a:accent2>
      <a:srgbClr val="AFDA97"/>
    </a:accent2>
    <a:accent3>
      <a:srgbClr val="F68922"/>
    </a:accent3>
    <a:accent4>
      <a:srgbClr val="FBD436"/>
    </a:accent4>
    <a:accent5>
      <a:srgbClr val="44BC9D"/>
    </a:accent5>
    <a:accent6>
      <a:srgbClr val="BD1D7E"/>
    </a:accent6>
    <a:hlink>
      <a:srgbClr val="18A9BB"/>
    </a:hlink>
    <a:folHlink>
      <a:srgbClr val="BD1D7E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WSIB">
    <a:dk1>
      <a:srgbClr val="404040"/>
    </a:dk1>
    <a:lt1>
      <a:srgbClr val="FFFFFF"/>
    </a:lt1>
    <a:dk2>
      <a:srgbClr val="00A851"/>
    </a:dk2>
    <a:lt2>
      <a:srgbClr val="FFFFFF"/>
    </a:lt2>
    <a:accent1>
      <a:srgbClr val="7AB800"/>
    </a:accent1>
    <a:accent2>
      <a:srgbClr val="003359"/>
    </a:accent2>
    <a:accent3>
      <a:srgbClr val="3FCFD5"/>
    </a:accent3>
    <a:accent4>
      <a:srgbClr val="FFCC40"/>
    </a:accent4>
    <a:accent5>
      <a:srgbClr val="FF7900"/>
    </a:accent5>
    <a:accent6>
      <a:srgbClr val="F04E53"/>
    </a:accent6>
    <a:hlink>
      <a:srgbClr val="0098DB"/>
    </a:hlink>
    <a:folHlink>
      <a:srgbClr val="646464"/>
    </a:folHlink>
  </a:clrScheme>
  <a:fontScheme name="WSIB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SIB">
    <a:fillStyleLst>
      <a:solidFill>
        <a:schemeClr val="phClr"/>
      </a:solidFill>
      <a:solidFill>
        <a:schemeClr val="phClr"/>
      </a:solidFill>
      <a:solidFill>
        <a:schemeClr val="phClr"/>
      </a:solidFill>
    </a:fillStyleLst>
    <a:lnStyleLst>
      <a:ln w="6350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accent2"/>
      </a:solidFill>
      <a:blipFill rotWithShape="1">
        <a:blip xmlns:r="http://schemas.openxmlformats.org/officeDocument/2006/relationships" r:embed="rId1"/>
        <a:stretch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ED3A173982D4B91808CAA8D415AE5" ma:contentTypeVersion="13" ma:contentTypeDescription="Create a new document." ma:contentTypeScope="" ma:versionID="c8932c0fbd02c1354d93488099279500">
  <xsd:schema xmlns:xsd="http://www.w3.org/2001/XMLSchema" xmlns:xs="http://www.w3.org/2001/XMLSchema" xmlns:p="http://schemas.microsoft.com/office/2006/metadata/properties" xmlns:ns3="4dc3493a-f817-4449-a663-9b672935cd35" xmlns:ns4="18f5f480-d976-4dcb-bf8d-15a187bda315" targetNamespace="http://schemas.microsoft.com/office/2006/metadata/properties" ma:root="true" ma:fieldsID="e9e37adcd19b28dfe506743ee19446ce" ns3:_="" ns4:_="">
    <xsd:import namespace="4dc3493a-f817-4449-a663-9b672935cd35"/>
    <xsd:import namespace="18f5f480-d976-4dcb-bf8d-15a187bda31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3493a-f817-4449-a663-9b672935cd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5f480-d976-4dcb-bf8d-15a187bda3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D15F21-69B1-43E4-894F-BF9B6FA7F5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896329-A2FD-44E5-861B-B94FFE42BED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8f5f480-d976-4dcb-bf8d-15a187bda315"/>
    <ds:schemaRef ds:uri="4dc3493a-f817-4449-a663-9b672935cd3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2386CC-8044-4ADD-A3FF-8CA71B5370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c3493a-f817-4449-a663-9b672935cd35"/>
    <ds:schemaRef ds:uri="18f5f480-d976-4dcb-bf8d-15a187bda3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wsib--template_16x9_0418</Template>
  <TotalTime>71092</TotalTime>
  <Words>6623</Words>
  <Application>Microsoft Office PowerPoint</Application>
  <PresentationFormat>Custom</PresentationFormat>
  <Paragraphs>2302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Geneva</vt:lpstr>
      <vt:lpstr>Lucida Grande</vt:lpstr>
      <vt:lpstr>黑体</vt:lpstr>
      <vt:lpstr>Wingdings</vt:lpstr>
      <vt:lpstr>wsib--template_16x9_0718</vt:lpstr>
      <vt:lpstr>Schedule 2  Allowed Lost-Time Injuries (LTIs)  Demographics  July 2023</vt:lpstr>
      <vt:lpstr>Summary</vt:lpstr>
      <vt:lpstr>Allowed LTIs</vt:lpstr>
      <vt:lpstr>Allowed LTIs By Age Band</vt:lpstr>
      <vt:lpstr>Allowed LTIs By Business Category</vt:lpstr>
      <vt:lpstr>Allowed LTIs By Top 10 Occupations</vt:lpstr>
      <vt:lpstr>Allowed LTIs By Top 25 Occupations</vt:lpstr>
      <vt:lpstr>Business Categories for Top Occupations</vt:lpstr>
      <vt:lpstr>Business Categories for Top Occupations… cont</vt:lpstr>
      <vt:lpstr>Top Occupations for District School Boards</vt:lpstr>
      <vt:lpstr>Top Occupations for Municipality</vt:lpstr>
      <vt:lpstr>Top Occupations for Federal Government</vt:lpstr>
      <vt:lpstr>Top Occupations for Provincial Government</vt:lpstr>
      <vt:lpstr>Top Occupations for Agencies, Boards, Commissions - Federal</vt:lpstr>
      <vt:lpstr>Top Occupations for Agencies, Boards, Commissions - Provincial</vt:lpstr>
      <vt:lpstr>Percentage of LTIs Receiving LOE Benefit at 3 Months</vt:lpstr>
      <vt:lpstr>Percentage of LTIs Receiving LOE Benefit at 6 Months</vt:lpstr>
      <vt:lpstr>Percentage of LTIs Receiving LOE Benefit at 12 Months</vt:lpstr>
      <vt:lpstr>Non COVID Duration Normalized for MSIP</vt:lpstr>
      <vt:lpstr>Percentage of Lost Time Injuries Locked-in</vt:lpstr>
      <vt:lpstr>Average Locked-In Percentage Awarded</vt:lpstr>
      <vt:lpstr>Schedule 2 Allowed LTI Mental Stress Injuries</vt:lpstr>
      <vt:lpstr>Mental Stress Injuries vs. Physical Injuries</vt:lpstr>
      <vt:lpstr>Mental Stress Injuries by Type</vt:lpstr>
      <vt:lpstr>Mental Stress Injuries by Age</vt:lpstr>
      <vt:lpstr>Mental Stress Injuries by Top Occupations</vt:lpstr>
      <vt:lpstr>Schedule 2 COVID-19 Claims</vt:lpstr>
      <vt:lpstr>Schedule 2 COVID-19 Claims</vt:lpstr>
      <vt:lpstr>Schedule 2 COVID-19 Fatalities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Hello. Title slide option 1.  Presenter’s name / title, date</dc:title>
  <dc:creator>Microsoft Office User</dc:creator>
  <cp:lastModifiedBy>Debbie Jeffery</cp:lastModifiedBy>
  <cp:revision>678</cp:revision>
  <cp:lastPrinted>2018-07-06T14:56:21Z</cp:lastPrinted>
  <dcterms:created xsi:type="dcterms:W3CDTF">2018-06-29T15:36:01Z</dcterms:created>
  <dcterms:modified xsi:type="dcterms:W3CDTF">2023-09-26T22:55:33Z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0x010100D54ED3A173982D4B91808CAA8D415AE5</vt:lpwstr>
  </property>
</Properties>
</file>