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7" r:id="rId5"/>
    <p:sldId id="284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Arnold" initials="KA" lastIdx="17" clrIdx="0">
    <p:extLst>
      <p:ext uri="{19B8F6BF-5375-455C-9EA6-DF929625EA0E}">
        <p15:presenceInfo xmlns:p15="http://schemas.microsoft.com/office/powerpoint/2012/main" userId="S-1-5-21-385244701-836922160-9522986-33244" providerId="AD"/>
      </p:ext>
    </p:extLst>
  </p:cmAuthor>
  <p:cmAuthor id="2" name="Lee-Anne Black" initials="LB" lastIdx="5" clrIdx="1">
    <p:extLst>
      <p:ext uri="{19B8F6BF-5375-455C-9EA6-DF929625EA0E}">
        <p15:presenceInfo xmlns:p15="http://schemas.microsoft.com/office/powerpoint/2012/main" userId="Lee-Anne Bla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37E603-C1FC-43DB-B867-66CD056D87F8}" v="4" dt="2021-03-11T18:53:51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07" autoAdjust="0"/>
  </p:normalViewPr>
  <p:slideViewPr>
    <p:cSldViewPr snapToGrid="0">
      <p:cViewPr varScale="1">
        <p:scale>
          <a:sx n="60" d="100"/>
          <a:sy n="60" d="100"/>
        </p:scale>
        <p:origin x="8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Arnold" userId="S::karen_arnold@wsib.on.ca::9938b5e3-f2b0-4ed2-8936-c67f669d75d1" providerId="AD" clId="Web-{A337E603-C1FC-43DB-B867-66CD056D87F8}"/>
    <pc:docChg chg="modSld">
      <pc:chgData name="Karen Arnold" userId="S::karen_arnold@wsib.on.ca::9938b5e3-f2b0-4ed2-8936-c67f669d75d1" providerId="AD" clId="Web-{A337E603-C1FC-43DB-B867-66CD056D87F8}" dt="2021-03-11T18:53:51.766" v="3"/>
      <pc:docMkLst>
        <pc:docMk/>
      </pc:docMkLst>
      <pc:sldChg chg="delSp modSp">
        <pc:chgData name="Karen Arnold" userId="S::karen_arnold@wsib.on.ca::9938b5e3-f2b0-4ed2-8936-c67f669d75d1" providerId="AD" clId="Web-{A337E603-C1FC-43DB-B867-66CD056D87F8}" dt="2021-03-11T18:53:51.766" v="3"/>
        <pc:sldMkLst>
          <pc:docMk/>
          <pc:sldMk cId="2788962555" sldId="283"/>
        </pc:sldMkLst>
        <pc:spChg chg="mod">
          <ac:chgData name="Karen Arnold" userId="S::karen_arnold@wsib.on.ca::9938b5e3-f2b0-4ed2-8936-c67f669d75d1" providerId="AD" clId="Web-{A337E603-C1FC-43DB-B867-66CD056D87F8}" dt="2021-03-11T18:53:51.766" v="3"/>
          <ac:spMkLst>
            <pc:docMk/>
            <pc:sldMk cId="2788962555" sldId="283"/>
            <ac:spMk id="20" creationId="{00000000-0000-0000-0000-000000000000}"/>
          </ac:spMkLst>
        </pc:spChg>
        <pc:grpChg chg="del">
          <ac:chgData name="Karen Arnold" userId="S::karen_arnold@wsib.on.ca::9938b5e3-f2b0-4ed2-8936-c67f669d75d1" providerId="AD" clId="Web-{A337E603-C1FC-43DB-B867-66CD056D87F8}" dt="2021-03-11T18:53:38.407" v="0"/>
          <ac:grpSpMkLst>
            <pc:docMk/>
            <pc:sldMk cId="2788962555" sldId="283"/>
            <ac:grpSpMk id="6" creationId="{00000000-0000-0000-0000-000000000000}"/>
          </ac:grpSpMkLst>
        </pc:grpChg>
        <pc:grpChg chg="mod">
          <ac:chgData name="Karen Arnold" userId="S::karen_arnold@wsib.on.ca::9938b5e3-f2b0-4ed2-8936-c67f669d75d1" providerId="AD" clId="Web-{A337E603-C1FC-43DB-B867-66CD056D87F8}" dt="2021-03-11T18:53:42.860" v="1" actId="1076"/>
          <ac:grpSpMkLst>
            <pc:docMk/>
            <pc:sldMk cId="2788962555" sldId="283"/>
            <ac:grpSpMk id="7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F296-A16F-4B38-BF2D-C30383D38686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DF51E-9228-459C-8023-DDA86B54F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E08EA-39A7-449B-83FD-8E3D55FF815E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10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Option 1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6793-4190-4187-BE4A-A91322DD75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416990"/>
            <a:ext cx="10668000" cy="3048000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45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4EBF08-F2FA-D44A-A59F-9A3D937DF3F3}"/>
              </a:ext>
            </a:extLst>
          </p:cNvPr>
          <p:cNvGrpSpPr/>
          <p:nvPr userDrawn="1"/>
        </p:nvGrpSpPr>
        <p:grpSpPr>
          <a:xfrm>
            <a:off x="9720240" y="5004180"/>
            <a:ext cx="2471760" cy="1853820"/>
            <a:chOff x="7565571" y="5508170"/>
            <a:chExt cx="2721429" cy="2721429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178C5C50-0309-4941-8A4C-BD3148BAB52A}"/>
                </a:ext>
              </a:extLst>
            </p:cNvPr>
            <p:cNvSpPr/>
            <p:nvPr userDrawn="1"/>
          </p:nvSpPr>
          <p:spPr>
            <a:xfrm rot="16200000">
              <a:off x="7565571" y="5508170"/>
              <a:ext cx="2721429" cy="272142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466FEAA-D7DF-3346-A383-878774B698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8370" y="7322684"/>
              <a:ext cx="1106686" cy="557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4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EB60-B8F4-4ECF-BBBC-195621A6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82A7-54AA-4490-A359-69302FB2F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714500"/>
            <a:ext cx="4953000" cy="38100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7BE24-F986-4DFF-BBF6-0EB0E66E2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1714500"/>
            <a:ext cx="4953000" cy="3810000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DF4FE6D-A846-524C-9F22-55642C066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6A83216-BD04-FC45-8CBF-6EF723073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718111C8-8670-0743-A6DC-03327BE824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015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description and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00D1D-558B-469D-B0E5-135541A6A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714500"/>
            <a:ext cx="4953000" cy="381000"/>
          </a:xfrm>
        </p:spPr>
        <p:txBody>
          <a:bodyPr anchor="b"/>
          <a:lstStyle>
            <a:lvl1pPr marL="0" indent="0">
              <a:buNone/>
              <a:defRPr sz="1500" b="0"/>
            </a:lvl1pPr>
            <a:lvl2pPr marL="342878" indent="0">
              <a:buNone/>
              <a:defRPr sz="1500" b="1"/>
            </a:lvl2pPr>
            <a:lvl3pPr marL="685756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8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3DA75-C51D-46BB-986F-01C0E2743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2286000"/>
            <a:ext cx="4953000" cy="32385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1658B-D1E5-4AC4-888F-2A307708F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7000" y="1714500"/>
            <a:ext cx="4953000" cy="381000"/>
          </a:xfrm>
        </p:spPr>
        <p:txBody>
          <a:bodyPr anchor="b"/>
          <a:lstStyle>
            <a:lvl1pPr marL="0" indent="0">
              <a:buNone/>
              <a:defRPr sz="1500" b="0"/>
            </a:lvl1pPr>
            <a:lvl2pPr marL="342878" indent="0">
              <a:buNone/>
              <a:defRPr sz="1500" b="1"/>
            </a:lvl2pPr>
            <a:lvl3pPr marL="685756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8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4E8C4-793A-4BC2-B466-1D94F3D1B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7000" y="2286000"/>
            <a:ext cx="4953000" cy="323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5B2B470-FFF5-4D35-8F47-27D94C73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40000"/>
            <a:ext cx="10668000" cy="984000"/>
          </a:xfrm>
        </p:spPr>
        <p:txBody>
          <a:bodyPr>
            <a:normAutofit/>
          </a:bodyPr>
          <a:lstStyle>
            <a:lvl1pPr>
              <a:defRPr sz="3333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67AF401-F6A9-C74B-BA82-CCCB534A2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5325856-0CDD-6744-82DE-432B48D745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45CA4BE7-2397-554E-B46C-1C156E59D5F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0197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6B394-DB0E-4B91-9962-E37BA7FF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6B3E5-580E-4E48-A06E-E3106E907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76188-F076-7942-9361-F3C2585FA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A91E3FD0-3040-AB4F-B9AC-1F031CD249A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7039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us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6793-4190-4187-BE4A-A91322DD75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06287" y="1416990"/>
            <a:ext cx="4212801" cy="3048000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5000" b="0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Discussion</a:t>
            </a:r>
            <a:endParaRPr lang="en-CA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4905A8-FF5C-6646-B956-77FF6237C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088" y="1759133"/>
            <a:ext cx="2655769" cy="1991827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86B5F96-3633-9045-94DB-EE8B81725281}"/>
              </a:ext>
            </a:extLst>
          </p:cNvPr>
          <p:cNvGrpSpPr/>
          <p:nvPr userDrawn="1"/>
        </p:nvGrpSpPr>
        <p:grpSpPr>
          <a:xfrm>
            <a:off x="9720240" y="5004180"/>
            <a:ext cx="2471760" cy="1853820"/>
            <a:chOff x="7565571" y="5508170"/>
            <a:chExt cx="2721429" cy="2721429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18A5B3A3-5BD9-0240-8B3C-A41A4DC6ECF0}"/>
                </a:ext>
              </a:extLst>
            </p:cNvPr>
            <p:cNvSpPr/>
            <p:nvPr userDrawn="1"/>
          </p:nvSpPr>
          <p:spPr>
            <a:xfrm rot="16200000">
              <a:off x="7565571" y="5508170"/>
              <a:ext cx="2721429" cy="272142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31C747C-2FA6-D14C-8FCB-3726421420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8370" y="7322684"/>
              <a:ext cx="1106686" cy="557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963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Option 2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6793-4190-4187-BE4A-A91322DD75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1411045"/>
            <a:ext cx="10668000" cy="3048000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4500"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253AC94-37B1-E94D-9A61-08CF489D4F41}"/>
              </a:ext>
            </a:extLst>
          </p:cNvPr>
          <p:cNvSpPr/>
          <p:nvPr userDrawn="1"/>
        </p:nvSpPr>
        <p:spPr>
          <a:xfrm rot="5400000">
            <a:off x="308970" y="-308970"/>
            <a:ext cx="1853820" cy="247176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5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4C22311-D2C1-DD4B-A409-DAB930BC4109}"/>
              </a:ext>
            </a:extLst>
          </p:cNvPr>
          <p:cNvGrpSpPr/>
          <p:nvPr userDrawn="1"/>
        </p:nvGrpSpPr>
        <p:grpSpPr>
          <a:xfrm>
            <a:off x="9720240" y="5004180"/>
            <a:ext cx="2471760" cy="1853820"/>
            <a:chOff x="7565571" y="5508170"/>
            <a:chExt cx="2721429" cy="2721429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0BE34538-279D-CB45-B985-4AD9AA6AE4F3}"/>
                </a:ext>
              </a:extLst>
            </p:cNvPr>
            <p:cNvSpPr/>
            <p:nvPr userDrawn="1"/>
          </p:nvSpPr>
          <p:spPr>
            <a:xfrm rot="16200000">
              <a:off x="7565571" y="5508170"/>
              <a:ext cx="2721429" cy="272142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3B227C3-5461-F04A-930B-0C29063EF6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8370" y="7322684"/>
              <a:ext cx="1106686" cy="557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815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65D3-2344-934F-8EBB-464004669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540000"/>
            <a:ext cx="10668000" cy="984000"/>
          </a:xfrm>
        </p:spPr>
        <p:txBody>
          <a:bodyPr>
            <a:normAutofit/>
          </a:bodyPr>
          <a:lstStyle>
            <a:lvl1pPr>
              <a:defRPr sz="3333"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95168044-F669-9B46-8230-F36BD040DC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2000" y="1714503"/>
            <a:ext cx="10668000" cy="4108783"/>
          </a:xfrm>
        </p:spPr>
        <p:txBody>
          <a:bodyPr bIns="216000" anchor="ctr" anchorCtr="0"/>
          <a:lstStyle>
            <a:lvl1pPr marL="0" marR="0" indent="0" algn="ctr" defTabSz="68575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1125"/>
              </a:spcAft>
              <a:buClrTx/>
              <a:buSzTx/>
              <a:buFontTx/>
              <a:buNone/>
              <a:tabLst/>
              <a:defRPr sz="175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Topic | Presenter | 0 min.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483A61C-191A-4C4B-BEC1-58268FB15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A78567-8628-BE48-B302-D2D502717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4006B423-231E-4F51-B50D-F62C4DE65C1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701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(Option 1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A6F026-F585-014F-9AF7-FD2ABC782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1524000"/>
            <a:ext cx="10668000" cy="3048000"/>
          </a:xfrm>
        </p:spPr>
        <p:txBody>
          <a:bodyPr anchor="ctr" anchorCtr="0">
            <a:noAutofit/>
          </a:bodyPr>
          <a:lstStyle>
            <a:lvl1pPr>
              <a:defRPr sz="4500"/>
            </a:lvl1pPr>
          </a:lstStyle>
          <a:p>
            <a:r>
              <a:rPr lang="en-US" dirty="0"/>
              <a:t>New section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730BBF-A365-E74A-8114-A5289EF18738}"/>
              </a:ext>
            </a:extLst>
          </p:cNvPr>
          <p:cNvGrpSpPr/>
          <p:nvPr userDrawn="1"/>
        </p:nvGrpSpPr>
        <p:grpSpPr>
          <a:xfrm>
            <a:off x="9720240" y="5004180"/>
            <a:ext cx="2471760" cy="1853820"/>
            <a:chOff x="7565571" y="5508170"/>
            <a:chExt cx="2721429" cy="2721429"/>
          </a:xfrm>
        </p:grpSpPr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F608AC26-C475-8743-84F9-E97407B7F672}"/>
                </a:ext>
              </a:extLst>
            </p:cNvPr>
            <p:cNvSpPr/>
            <p:nvPr userDrawn="1"/>
          </p:nvSpPr>
          <p:spPr>
            <a:xfrm rot="16200000">
              <a:off x="7565571" y="5508170"/>
              <a:ext cx="2721429" cy="2721429"/>
            </a:xfrm>
            <a:prstGeom prst="rtTriangle">
              <a:avLst/>
            </a:prstGeom>
            <a:solidFill>
              <a:srgbClr val="00A85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7619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8A7CBE2-9308-B24D-BD19-B5BF8B5B56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8370" y="7322684"/>
              <a:ext cx="1106686" cy="557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3885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w list (Option 1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A6F026-F585-014F-9AF7-FD2ABC782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2" y="1524000"/>
            <a:ext cx="5686927" cy="3048000"/>
          </a:xfrm>
        </p:spPr>
        <p:txBody>
          <a:bodyPr anchor="ctr" anchorCtr="0">
            <a:noAutofit/>
          </a:bodyPr>
          <a:lstStyle>
            <a:lvl1pPr>
              <a:defRPr sz="4500"/>
            </a:lvl1pPr>
          </a:lstStyle>
          <a:p>
            <a:r>
              <a:rPr lang="en-US" dirty="0"/>
              <a:t>New section or summary slide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364747A-F355-9743-A2FD-F9FF7674ED69}"/>
              </a:ext>
            </a:extLst>
          </p:cNvPr>
          <p:cNvCxnSpPr/>
          <p:nvPr userDrawn="1"/>
        </p:nvCxnSpPr>
        <p:spPr>
          <a:xfrm>
            <a:off x="6448927" y="1524000"/>
            <a:ext cx="0" cy="304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90429FC-B4B4-B945-9603-D7B5C390E5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48927" y="1524000"/>
            <a:ext cx="4735840" cy="3048000"/>
          </a:xfrm>
        </p:spPr>
        <p:txBody>
          <a:bodyPr lIns="612000" anchor="ctr" anchorCtr="0"/>
          <a:lstStyle>
            <a:lvl1pPr marL="0" marR="0" indent="0" algn="l" defTabSz="685756" rtl="0" eaLnBrk="1" fontAlgn="ctr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5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List item 1</a:t>
            </a:r>
          </a:p>
          <a:p>
            <a:pPr lvl="0"/>
            <a:r>
              <a:rPr lang="en-US" dirty="0"/>
              <a:t>List item 2</a:t>
            </a:r>
          </a:p>
          <a:p>
            <a:pPr lvl="0"/>
            <a:r>
              <a:rPr lang="en-US" dirty="0"/>
              <a:t>List item 3…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A7D838D-D8CC-F744-AB7A-881F264CF181}"/>
              </a:ext>
            </a:extLst>
          </p:cNvPr>
          <p:cNvGrpSpPr/>
          <p:nvPr userDrawn="1"/>
        </p:nvGrpSpPr>
        <p:grpSpPr>
          <a:xfrm>
            <a:off x="9720240" y="5004180"/>
            <a:ext cx="2471760" cy="1853820"/>
            <a:chOff x="7565571" y="5508170"/>
            <a:chExt cx="2721429" cy="2721429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9ECC09BC-45E4-D948-896F-DEBAD75A9806}"/>
                </a:ext>
              </a:extLst>
            </p:cNvPr>
            <p:cNvSpPr/>
            <p:nvPr userDrawn="1"/>
          </p:nvSpPr>
          <p:spPr>
            <a:xfrm rot="16200000">
              <a:off x="7565571" y="5508170"/>
              <a:ext cx="2721429" cy="2721429"/>
            </a:xfrm>
            <a:prstGeom prst="rtTriangle">
              <a:avLst/>
            </a:prstGeom>
            <a:solidFill>
              <a:srgbClr val="00A851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7619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14F5CC0-7031-7B44-8C6E-54D7583A48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8370" y="7322684"/>
              <a:ext cx="1106686" cy="557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156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(Option 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A6F026-F585-014F-9AF7-FD2ABC782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1524000"/>
            <a:ext cx="10668000" cy="3048000"/>
          </a:xfrm>
        </p:spPr>
        <p:txBody>
          <a:bodyPr anchor="ctr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New section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4217B-851B-B148-9935-4C29512DDC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4768" y="6240214"/>
            <a:ext cx="753869" cy="379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D8F750-84FD-0A43-B5F7-10F083A83E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235" y="6240595"/>
            <a:ext cx="1008944" cy="381000"/>
          </a:xfrm>
          <a:prstGeom prst="rect">
            <a:avLst/>
          </a:prstGeom>
        </p:spPr>
      </p:pic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BB1246A4-67E5-FE41-9458-6DCF55F8DD3E}"/>
              </a:ext>
            </a:extLst>
          </p:cNvPr>
          <p:cNvSpPr/>
          <p:nvPr userDrawn="1"/>
        </p:nvSpPr>
        <p:spPr>
          <a:xfrm rot="5400000">
            <a:off x="308970" y="-308970"/>
            <a:ext cx="1853820" cy="2471760"/>
          </a:xfrm>
          <a:prstGeom prst="rtTriangle">
            <a:avLst/>
          </a:prstGeom>
          <a:solidFill>
            <a:srgbClr val="00A85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7619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4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FB7C04-730B-3F4D-B36A-065A5348A9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78568" y="6367595"/>
            <a:ext cx="1008944" cy="381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E0F5A84-89FB-BD48-A1EE-4DB1F0EC17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023" y="6238785"/>
            <a:ext cx="100515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0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w list (Option2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34217B-851B-B148-9935-4C29512DDC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4768" y="6240214"/>
            <a:ext cx="753869" cy="379570"/>
          </a:xfrm>
          <a:prstGeom prst="rect">
            <a:avLst/>
          </a:prstGeom>
        </p:spPr>
      </p:pic>
      <p:sp>
        <p:nvSpPr>
          <p:cNvPr id="10" name="Title 5">
            <a:extLst>
              <a:ext uri="{FF2B5EF4-FFF2-40B4-BE49-F238E27FC236}">
                <a16:creationId xmlns:a16="http://schemas.microsoft.com/office/drawing/2014/main" id="{2D491DFD-B7FB-E641-AEEA-8C4D11FF9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2" y="1524000"/>
            <a:ext cx="5686927" cy="3048000"/>
          </a:xfrm>
        </p:spPr>
        <p:txBody>
          <a:bodyPr anchor="ctr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New section or summary slide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F5306A-3013-D347-AD90-40EC5D630A3B}"/>
              </a:ext>
            </a:extLst>
          </p:cNvPr>
          <p:cNvCxnSpPr/>
          <p:nvPr userDrawn="1"/>
        </p:nvCxnSpPr>
        <p:spPr>
          <a:xfrm>
            <a:off x="6448927" y="1524000"/>
            <a:ext cx="0" cy="304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3036C3C-9B3E-2340-835E-CB6FD4C70A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48927" y="1524000"/>
            <a:ext cx="4735840" cy="3048000"/>
          </a:xfrm>
        </p:spPr>
        <p:txBody>
          <a:bodyPr lIns="612000" anchor="ctr" anchorCtr="0"/>
          <a:lstStyle>
            <a:lvl1pPr marL="0" marR="0" indent="0" algn="l" defTabSz="685756" rtl="0" eaLnBrk="1" fontAlgn="ctr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50">
                <a:solidFill>
                  <a:schemeClr val="bg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List item 1</a:t>
            </a:r>
          </a:p>
          <a:p>
            <a:pPr lvl="0"/>
            <a:r>
              <a:rPr lang="en-US" dirty="0"/>
              <a:t>List item 2</a:t>
            </a:r>
          </a:p>
          <a:p>
            <a:pPr lvl="0"/>
            <a:r>
              <a:rPr lang="en-US" dirty="0"/>
              <a:t>List item 3…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05198C0-D676-7D40-AA85-7F3A76049FFA}"/>
              </a:ext>
            </a:extLst>
          </p:cNvPr>
          <p:cNvSpPr/>
          <p:nvPr userDrawn="1"/>
        </p:nvSpPr>
        <p:spPr>
          <a:xfrm rot="5400000">
            <a:off x="308970" y="-308970"/>
            <a:ext cx="1853820" cy="2471760"/>
          </a:xfrm>
          <a:prstGeom prst="rtTriangle">
            <a:avLst/>
          </a:prstGeom>
          <a:solidFill>
            <a:srgbClr val="00A851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7619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4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5AEEB5-9F61-AD48-A037-8D70EAE0E2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023" y="6238785"/>
            <a:ext cx="100515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543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90E9-661D-4165-9555-6E4EF5CE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BB4C-BF69-4CCD-BC64-B403843DF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14500"/>
            <a:ext cx="10668000" cy="3810000"/>
          </a:xfrm>
        </p:spPr>
        <p:txBody>
          <a:bodyPr/>
          <a:lstStyle>
            <a:lvl1pPr>
              <a:defRPr/>
            </a:lvl1pPr>
            <a:lvl2pPr marL="285732" indent="-142866" fontAlgn="ctr">
              <a:buSzPct val="65000"/>
              <a:buFont typeface="Lucida Grande"/>
              <a:buChar char="●"/>
              <a:defRPr/>
            </a:lvl2pPr>
            <a:lvl3pPr>
              <a:buSzPct val="6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C395EF-E199-8F48-8C21-E063F6466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9A11C1-77A8-CC4A-92BE-70D854B46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F1789317-5566-624D-BF77-A54A52B775C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81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descri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BB4C-BF69-4CCD-BC64-B403843DF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32385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70A391E-0087-4AAA-867D-8FE2851D54C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000" y="1714500"/>
            <a:ext cx="10668000" cy="381000"/>
          </a:xfrm>
        </p:spPr>
        <p:txBody>
          <a:bodyPr anchor="b"/>
          <a:lstStyle>
            <a:lvl1pPr marL="0" indent="0">
              <a:buNone/>
              <a:defRPr sz="1500" b="0"/>
            </a:lvl1pPr>
            <a:lvl2pPr marL="342878" indent="0">
              <a:buNone/>
              <a:defRPr sz="1500" b="1"/>
            </a:lvl2pPr>
            <a:lvl3pPr marL="685756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8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D98326-978B-4B97-A2D8-7B263966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7D131A7-9347-474C-8488-1B51EC1E1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FB1E1A3-1CA6-C34A-88AB-9CD702344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5C4C9B5F-EC26-5544-9EA5-5140FCBDB22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489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52D4E-609A-41E6-9E02-F3EB3876983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762000" y="540152"/>
            <a:ext cx="10668000" cy="98384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B9C5B-B1B2-4CDD-AC20-55526EF149A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762000" y="1714500"/>
            <a:ext cx="10668000" cy="381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797B1-5D2B-40C9-A12D-B32876D05582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051560" y="6391154"/>
            <a:ext cx="91440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Guiding Coalition Meeting | Intake and Governance | Jan. 26, 2021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62B0-1944-4930-A4AF-A3371E46E68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762002" y="6391154"/>
            <a:ext cx="190500" cy="1905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17">
                <a:solidFill>
                  <a:schemeClr val="tx1"/>
                </a:solidFill>
              </a:defRPr>
            </a:lvl1pPr>
          </a:lstStyle>
          <a:p>
            <a:fld id="{2F654CB2-A295-A141-97CC-AE8F9784DE92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F2452FD-EAE7-5241-B5A1-73A633FB30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9023" y="6238785"/>
            <a:ext cx="1005157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4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685756" rtl="0" eaLnBrk="1" latinLnBrk="0" hangingPunct="1">
        <a:lnSpc>
          <a:spcPct val="90000"/>
        </a:lnSpc>
        <a:spcBef>
          <a:spcPct val="0"/>
        </a:spcBef>
        <a:buNone/>
        <a:defRPr sz="3333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685756" rtl="0" eaLnBrk="1" fontAlgn="ctr" latinLnBrk="0" hangingPunct="1">
        <a:lnSpc>
          <a:spcPct val="100000"/>
        </a:lnSpc>
        <a:spcBef>
          <a:spcPts val="750"/>
        </a:spcBef>
        <a:buFontTx/>
        <a:buNone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285732" indent="-142866" algn="l" defTabSz="685756" rtl="0" eaLnBrk="1" fontAlgn="ctr" latinLnBrk="0" hangingPunct="1">
        <a:lnSpc>
          <a:spcPct val="100000"/>
        </a:lnSpc>
        <a:spcBef>
          <a:spcPts val="375"/>
        </a:spcBef>
        <a:buSzPct val="65000"/>
        <a:buFont typeface="Lucida Grande"/>
        <a:buChar char="●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571463" indent="-142866" algn="l" defTabSz="685756" rtl="0" eaLnBrk="1" fontAlgn="ctr" latinLnBrk="0" hangingPunct="1">
        <a:lnSpc>
          <a:spcPct val="100000"/>
        </a:lnSpc>
        <a:spcBef>
          <a:spcPts val="375"/>
        </a:spcBef>
        <a:buSzPct val="65000"/>
        <a:buFont typeface="Arial" panose="020B0604020202020204" pitchFamily="34" charset="0"/>
        <a:buChar char="○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857195" indent="-142866" algn="l" defTabSz="685756" rtl="0" eaLnBrk="1" fontAlgn="ctr" latinLnBrk="0" hangingPunct="1">
        <a:lnSpc>
          <a:spcPct val="100000"/>
        </a:lnSpc>
        <a:spcBef>
          <a:spcPts val="375"/>
        </a:spcBef>
        <a:buSzPct val="75000"/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26" indent="-142866" algn="l" defTabSz="685756" rtl="0" eaLnBrk="1" fontAlgn="ctr" latinLnBrk="0" hangingPunct="1">
        <a:lnSpc>
          <a:spcPct val="100000"/>
        </a:lnSpc>
        <a:spcBef>
          <a:spcPts val="375"/>
        </a:spcBef>
        <a:buSzPct val="75000"/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8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0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6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8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A4C83A2-59AD-2740-BD23-B7B893959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126" y="2353705"/>
            <a:ext cx="10971770" cy="2286000"/>
          </a:xfrm>
        </p:spPr>
        <p:txBody>
          <a:bodyPr/>
          <a:lstStyle/>
          <a:p>
            <a:r>
              <a:rPr lang="en-CA" dirty="0" smtClean="0"/>
              <a:t>Integrating COVID-19 claims into Compass</a:t>
            </a:r>
            <a:r>
              <a:rPr lang="en-CA" dirty="0"/>
              <a:t/>
            </a:r>
            <a:br>
              <a:rPr lang="en-CA" dirty="0"/>
            </a:br>
            <a:r>
              <a:rPr lang="en-CA" sz="1500" dirty="0"/>
              <a:t/>
            </a:r>
            <a:br>
              <a:rPr lang="en-CA" sz="1500" dirty="0"/>
            </a:b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31416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C37E-34B5-CA4B-9860-DF2DD81F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4" y="89808"/>
            <a:ext cx="10668000" cy="576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Compass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855" y="658209"/>
            <a:ext cx="11838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63">
              <a:defRPr/>
            </a:pPr>
            <a:r>
              <a:rPr lang="en-US" sz="2000" dirty="0">
                <a:solidFill>
                  <a:srgbClr val="404040"/>
                </a:solidFill>
                <a:latin typeface="Arial"/>
              </a:rPr>
              <a:t>Innovative and transparent online decision support tools that provides access to health and safety statistics for workplaces across Ontario</a:t>
            </a:r>
          </a:p>
          <a:p>
            <a:pPr defTabSz="914363">
              <a:defRPr/>
            </a:pPr>
            <a:endParaRPr lang="en-US" sz="2000" dirty="0">
              <a:solidFill>
                <a:srgbClr val="404040"/>
              </a:solidFill>
              <a:latin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71825" y="4173576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4481846" y="4485828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3993000" y="4704829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4925217" y="1619078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14"/>
          <p:cNvSpPr/>
          <p:nvPr/>
        </p:nvSpPr>
        <p:spPr>
          <a:xfrm>
            <a:off x="5130148" y="1496959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5334466" y="1374840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5538784" y="1496959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5743716" y="1619078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5334466" y="1632512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5334466" y="1890183"/>
            <a:ext cx="153392" cy="153392"/>
          </a:xfrm>
          <a:prstGeom prst="ellipse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3345687" y="4872853"/>
            <a:ext cx="5730209" cy="1518301"/>
          </a:xfrm>
          <a:custGeom>
            <a:avLst/>
            <a:gdLst>
              <a:gd name="connsiteX0" fmla="*/ 0 w 3970027"/>
              <a:gd name="connsiteY0" fmla="*/ 177483 h 1064879"/>
              <a:gd name="connsiteX1" fmla="*/ 177483 w 3970027"/>
              <a:gd name="connsiteY1" fmla="*/ 0 h 1064879"/>
              <a:gd name="connsiteX2" fmla="*/ 3792544 w 3970027"/>
              <a:gd name="connsiteY2" fmla="*/ 0 h 1064879"/>
              <a:gd name="connsiteX3" fmla="*/ 3970027 w 3970027"/>
              <a:gd name="connsiteY3" fmla="*/ 177483 h 1064879"/>
              <a:gd name="connsiteX4" fmla="*/ 3970027 w 3970027"/>
              <a:gd name="connsiteY4" fmla="*/ 887396 h 1064879"/>
              <a:gd name="connsiteX5" fmla="*/ 3792544 w 3970027"/>
              <a:gd name="connsiteY5" fmla="*/ 1064879 h 1064879"/>
              <a:gd name="connsiteX6" fmla="*/ 177483 w 3970027"/>
              <a:gd name="connsiteY6" fmla="*/ 1064879 h 1064879"/>
              <a:gd name="connsiteX7" fmla="*/ 0 w 3970027"/>
              <a:gd name="connsiteY7" fmla="*/ 887396 h 1064879"/>
              <a:gd name="connsiteX8" fmla="*/ 0 w 3970027"/>
              <a:gd name="connsiteY8" fmla="*/ 177483 h 10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0027" h="1064879">
                <a:moveTo>
                  <a:pt x="0" y="177483"/>
                </a:moveTo>
                <a:cubicBezTo>
                  <a:pt x="0" y="79462"/>
                  <a:pt x="79462" y="0"/>
                  <a:pt x="177483" y="0"/>
                </a:cubicBezTo>
                <a:lnTo>
                  <a:pt x="3792544" y="0"/>
                </a:lnTo>
                <a:cubicBezTo>
                  <a:pt x="3890565" y="0"/>
                  <a:pt x="3970027" y="79462"/>
                  <a:pt x="3970027" y="177483"/>
                </a:cubicBezTo>
                <a:lnTo>
                  <a:pt x="3970027" y="887396"/>
                </a:lnTo>
                <a:cubicBezTo>
                  <a:pt x="3970027" y="985417"/>
                  <a:pt x="3890565" y="1064879"/>
                  <a:pt x="3792544" y="1064879"/>
                </a:cubicBezTo>
                <a:lnTo>
                  <a:pt x="177483" y="1064879"/>
                </a:lnTo>
                <a:cubicBezTo>
                  <a:pt x="79462" y="1064879"/>
                  <a:pt x="0" y="985417"/>
                  <a:pt x="0" y="887396"/>
                </a:cubicBezTo>
                <a:lnTo>
                  <a:pt x="0" y="17748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3588" tIns="68719" rIns="68719" bIns="68719" numCol="1" spcCol="1270" anchor="ctr" anchorCtr="0">
            <a:noAutofit/>
          </a:bodyPr>
          <a:lstStyle/>
          <a:p>
            <a:pPr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67" b="1" dirty="0"/>
              <a:t>Safety Check</a:t>
            </a:r>
          </a:p>
          <a:p>
            <a:pPr marL="238115" indent="-238115"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333" dirty="0"/>
              <a:t>open data tool for all Ontarians</a:t>
            </a:r>
          </a:p>
          <a:p>
            <a:pPr marL="238115" indent="-238115"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333" dirty="0"/>
              <a:t>find out how safe a business is and compare health and safety results of similar businesses</a:t>
            </a:r>
          </a:p>
        </p:txBody>
      </p:sp>
      <p:sp>
        <p:nvSpPr>
          <p:cNvPr id="22" name="Oval 21"/>
          <p:cNvSpPr/>
          <p:nvPr/>
        </p:nvSpPr>
        <p:spPr>
          <a:xfrm>
            <a:off x="2149094" y="4120261"/>
            <a:ext cx="1813228" cy="180918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5078609" y="2247921"/>
            <a:ext cx="5730209" cy="2154040"/>
          </a:xfrm>
          <a:custGeom>
            <a:avLst/>
            <a:gdLst>
              <a:gd name="connsiteX0" fmla="*/ 0 w 3970027"/>
              <a:gd name="connsiteY0" fmla="*/ 177483 h 1064879"/>
              <a:gd name="connsiteX1" fmla="*/ 177483 w 3970027"/>
              <a:gd name="connsiteY1" fmla="*/ 0 h 1064879"/>
              <a:gd name="connsiteX2" fmla="*/ 3792544 w 3970027"/>
              <a:gd name="connsiteY2" fmla="*/ 0 h 1064879"/>
              <a:gd name="connsiteX3" fmla="*/ 3970027 w 3970027"/>
              <a:gd name="connsiteY3" fmla="*/ 177483 h 1064879"/>
              <a:gd name="connsiteX4" fmla="*/ 3970027 w 3970027"/>
              <a:gd name="connsiteY4" fmla="*/ 887396 h 1064879"/>
              <a:gd name="connsiteX5" fmla="*/ 3792544 w 3970027"/>
              <a:gd name="connsiteY5" fmla="*/ 1064879 h 1064879"/>
              <a:gd name="connsiteX6" fmla="*/ 177483 w 3970027"/>
              <a:gd name="connsiteY6" fmla="*/ 1064879 h 1064879"/>
              <a:gd name="connsiteX7" fmla="*/ 0 w 3970027"/>
              <a:gd name="connsiteY7" fmla="*/ 887396 h 1064879"/>
              <a:gd name="connsiteX8" fmla="*/ 0 w 3970027"/>
              <a:gd name="connsiteY8" fmla="*/ 177483 h 106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0027" h="1064879">
                <a:moveTo>
                  <a:pt x="0" y="177483"/>
                </a:moveTo>
                <a:cubicBezTo>
                  <a:pt x="0" y="79462"/>
                  <a:pt x="79462" y="0"/>
                  <a:pt x="177483" y="0"/>
                </a:cubicBezTo>
                <a:lnTo>
                  <a:pt x="3792544" y="0"/>
                </a:lnTo>
                <a:cubicBezTo>
                  <a:pt x="3890565" y="0"/>
                  <a:pt x="3970027" y="79462"/>
                  <a:pt x="3970027" y="177483"/>
                </a:cubicBezTo>
                <a:lnTo>
                  <a:pt x="3970027" y="887396"/>
                </a:lnTo>
                <a:cubicBezTo>
                  <a:pt x="3970027" y="985417"/>
                  <a:pt x="3890565" y="1064879"/>
                  <a:pt x="3792544" y="1064879"/>
                </a:cubicBezTo>
                <a:lnTo>
                  <a:pt x="177483" y="1064879"/>
                </a:lnTo>
                <a:cubicBezTo>
                  <a:pt x="79462" y="1064879"/>
                  <a:pt x="0" y="985417"/>
                  <a:pt x="0" y="887396"/>
                </a:cubicBezTo>
                <a:lnTo>
                  <a:pt x="0" y="177483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3588" tIns="68719" rIns="68719" bIns="68719" numCol="1" spcCol="1270" anchor="ctr" anchorCtr="0">
            <a:noAutofit/>
          </a:bodyPr>
          <a:lstStyle/>
          <a:p>
            <a:pPr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67" b="1" dirty="0"/>
              <a:t>Compass</a:t>
            </a:r>
            <a:endParaRPr lang="en-US" sz="1667" b="1" u="sng" dirty="0"/>
          </a:p>
          <a:p>
            <a:pPr marL="238115" indent="-238115"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333" dirty="0"/>
              <a:t>secure log-in tool for employers</a:t>
            </a:r>
          </a:p>
          <a:p>
            <a:pPr marL="238115" indent="-238115"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333" dirty="0"/>
              <a:t>provides</a:t>
            </a:r>
            <a:r>
              <a:rPr lang="en-US" sz="1333" dirty="0">
                <a:ln/>
                <a:latin typeface="Arial"/>
              </a:rPr>
              <a:t> businesses secure log-in access to their confidential, account specific information </a:t>
            </a:r>
          </a:p>
          <a:p>
            <a:pPr marL="238115" indent="-238115" defTabSz="29632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333" i="1" dirty="0">
                <a:ln/>
                <a:latin typeface="Arial"/>
              </a:rPr>
              <a:t>NEW! </a:t>
            </a:r>
            <a:r>
              <a:rPr lang="en-US" sz="1333" dirty="0">
                <a:ln/>
                <a:latin typeface="Arial"/>
              </a:rPr>
              <a:t>interactive premium rate calculator to help businesses see the impact specific health and safety changes would have on their WSIB premium</a:t>
            </a:r>
            <a:endParaRPr lang="en-US" sz="1333" dirty="0"/>
          </a:p>
        </p:txBody>
      </p:sp>
      <p:sp>
        <p:nvSpPr>
          <p:cNvPr id="26" name="Oval 25"/>
          <p:cNvSpPr/>
          <p:nvPr/>
        </p:nvSpPr>
        <p:spPr>
          <a:xfrm>
            <a:off x="3575232" y="2242273"/>
            <a:ext cx="1813228" cy="1809184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7000" r="-7000"/>
            </a:stretch>
          </a:blip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357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4806" y="513420"/>
            <a:ext cx="6030569" cy="2261955"/>
            <a:chOff x="424611" y="885890"/>
            <a:chExt cx="11405367" cy="829474"/>
          </a:xfrm>
        </p:grpSpPr>
        <p:sp>
          <p:nvSpPr>
            <p:cNvPr id="13" name="Snip Single Corner Rectangle 91"/>
            <p:cNvSpPr/>
            <p:nvPr/>
          </p:nvSpPr>
          <p:spPr>
            <a:xfrm flipV="1">
              <a:off x="424611" y="885890"/>
              <a:ext cx="11405367" cy="829474"/>
            </a:xfrm>
            <a:custGeom>
              <a:avLst/>
              <a:gdLst>
                <a:gd name="connsiteX0" fmla="*/ 0 w 12884727"/>
                <a:gd name="connsiteY0" fmla="*/ 0 h 792972"/>
                <a:gd name="connsiteX1" fmla="*/ 12488241 w 12884727"/>
                <a:gd name="connsiteY1" fmla="*/ 0 h 792972"/>
                <a:gd name="connsiteX2" fmla="*/ 12884727 w 12884727"/>
                <a:gd name="connsiteY2" fmla="*/ 396486 h 792972"/>
                <a:gd name="connsiteX3" fmla="*/ 12884727 w 12884727"/>
                <a:gd name="connsiteY3" fmla="*/ 792972 h 792972"/>
                <a:gd name="connsiteX4" fmla="*/ 0 w 12884727"/>
                <a:gd name="connsiteY4" fmla="*/ 792972 h 792972"/>
                <a:gd name="connsiteX5" fmla="*/ 0 w 12884727"/>
                <a:gd name="connsiteY5" fmla="*/ 0 h 792972"/>
                <a:gd name="connsiteX0" fmla="*/ 0 w 12884727"/>
                <a:gd name="connsiteY0" fmla="*/ 0 h 792972"/>
                <a:gd name="connsiteX1" fmla="*/ 12488241 w 12884727"/>
                <a:gd name="connsiteY1" fmla="*/ 0 h 792972"/>
                <a:gd name="connsiteX2" fmla="*/ 12884727 w 12884727"/>
                <a:gd name="connsiteY2" fmla="*/ 396486 h 792972"/>
                <a:gd name="connsiteX3" fmla="*/ 12818225 w 12884727"/>
                <a:gd name="connsiteY3" fmla="*/ 792972 h 792972"/>
                <a:gd name="connsiteX4" fmla="*/ 0 w 12884727"/>
                <a:gd name="connsiteY4" fmla="*/ 792972 h 792972"/>
                <a:gd name="connsiteX5" fmla="*/ 0 w 12884727"/>
                <a:gd name="connsiteY5" fmla="*/ 0 h 792972"/>
                <a:gd name="connsiteX0" fmla="*/ 0 w 12818225"/>
                <a:gd name="connsiteY0" fmla="*/ 85652 h 878624"/>
                <a:gd name="connsiteX1" fmla="*/ 12488241 w 12818225"/>
                <a:gd name="connsiteY1" fmla="*/ 85652 h 878624"/>
                <a:gd name="connsiteX2" fmla="*/ 12518967 w 12818225"/>
                <a:gd name="connsiteY2" fmla="*/ 0 h 878624"/>
                <a:gd name="connsiteX3" fmla="*/ 12818225 w 12818225"/>
                <a:gd name="connsiteY3" fmla="*/ 878624 h 878624"/>
                <a:gd name="connsiteX4" fmla="*/ 0 w 12818225"/>
                <a:gd name="connsiteY4" fmla="*/ 878624 h 878624"/>
                <a:gd name="connsiteX5" fmla="*/ 0 w 12818225"/>
                <a:gd name="connsiteY5" fmla="*/ 85652 h 878624"/>
                <a:gd name="connsiteX0" fmla="*/ 0 w 12818225"/>
                <a:gd name="connsiteY0" fmla="*/ 2524 h 795496"/>
                <a:gd name="connsiteX1" fmla="*/ 12488241 w 12818225"/>
                <a:gd name="connsiteY1" fmla="*/ 2524 h 795496"/>
                <a:gd name="connsiteX2" fmla="*/ 12535592 w 12818225"/>
                <a:gd name="connsiteY2" fmla="*/ 0 h 795496"/>
                <a:gd name="connsiteX3" fmla="*/ 12818225 w 12818225"/>
                <a:gd name="connsiteY3" fmla="*/ 795496 h 795496"/>
                <a:gd name="connsiteX4" fmla="*/ 0 w 12818225"/>
                <a:gd name="connsiteY4" fmla="*/ 795496 h 795496"/>
                <a:gd name="connsiteX5" fmla="*/ 0 w 12818225"/>
                <a:gd name="connsiteY5" fmla="*/ 2524 h 795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8225" h="795496">
                  <a:moveTo>
                    <a:pt x="0" y="2524"/>
                  </a:moveTo>
                  <a:lnTo>
                    <a:pt x="12488241" y="2524"/>
                  </a:lnTo>
                  <a:lnTo>
                    <a:pt x="12535592" y="0"/>
                  </a:lnTo>
                  <a:lnTo>
                    <a:pt x="12818225" y="795496"/>
                  </a:lnTo>
                  <a:lnTo>
                    <a:pt x="0" y="795496"/>
                  </a:lnTo>
                  <a:lnTo>
                    <a:pt x="0" y="2524"/>
                  </a:lnTo>
                  <a:close/>
                </a:path>
              </a:pathLst>
            </a:custGeom>
            <a:solidFill>
              <a:srgbClr val="0033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61939">
                <a:defRPr/>
              </a:pPr>
              <a:endParaRPr lang="en-US" sz="1500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59446" y="923514"/>
              <a:ext cx="10478919" cy="99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167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953" y="-28924"/>
            <a:ext cx="11168883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COVID-19 Claims in Compass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68" y="2954908"/>
            <a:ext cx="6211200" cy="3541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498" y="751987"/>
            <a:ext cx="5587991" cy="222190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074533" y="6373532"/>
            <a:ext cx="10603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Figure C</a:t>
            </a:r>
            <a:endParaRPr lang="en-US" sz="1100" dirty="0"/>
          </a:p>
        </p:txBody>
      </p:sp>
      <p:pic>
        <p:nvPicPr>
          <p:cNvPr id="25" name="Picture 2" descr="covid profi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278" y="3312876"/>
            <a:ext cx="3691112" cy="354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Oval 25"/>
          <p:cNvSpPr/>
          <p:nvPr/>
        </p:nvSpPr>
        <p:spPr>
          <a:xfrm>
            <a:off x="8382751" y="3505199"/>
            <a:ext cx="1161549" cy="118731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074738" y="6421157"/>
            <a:ext cx="3848211" cy="321887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918" y="4017430"/>
            <a:ext cx="1432815" cy="1990725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6789840" y="5500155"/>
            <a:ext cx="1485900" cy="55086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722933" y="4451210"/>
            <a:ext cx="1485900" cy="171450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90382" y="2554482"/>
            <a:ext cx="1440511" cy="392208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654" y="632954"/>
            <a:ext cx="57244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Compass enhancements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Compass </a:t>
            </a:r>
            <a:r>
              <a:rPr lang="en-US" sz="1400" dirty="0">
                <a:solidFill>
                  <a:schemeClr val="bg1"/>
                </a:solidFill>
              </a:rPr>
              <a:t>(secure log-in) to include the following enhancements: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COVID-19 count on main page dashboard under COVID-19 claims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Claims registered, cost and injury graph includes option to filter out or include COVID-19 claims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Downloadable data includes a COVID-19 indicator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Profile reports (both public and full version) provides ability to filter out COVID-19 claims with appropriate notations</a:t>
            </a:r>
          </a:p>
        </p:txBody>
      </p:sp>
    </p:spTree>
    <p:extLst>
      <p:ext uri="{BB962C8B-B14F-4D97-AF65-F5344CB8AC3E}">
        <p14:creationId xmlns:p14="http://schemas.microsoft.com/office/powerpoint/2010/main" val="27889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ib--template_16x9_0718">
  <a:themeElements>
    <a:clrScheme name="WSIB">
      <a:dk1>
        <a:srgbClr val="404040"/>
      </a:dk1>
      <a:lt1>
        <a:srgbClr val="FFFFFF"/>
      </a:lt1>
      <a:dk2>
        <a:srgbClr val="00A851"/>
      </a:dk2>
      <a:lt2>
        <a:srgbClr val="FFFFFF"/>
      </a:lt2>
      <a:accent1>
        <a:srgbClr val="7AB800"/>
      </a:accent1>
      <a:accent2>
        <a:srgbClr val="003359"/>
      </a:accent2>
      <a:accent3>
        <a:srgbClr val="3FCFD5"/>
      </a:accent3>
      <a:accent4>
        <a:srgbClr val="FFCC40"/>
      </a:accent4>
      <a:accent5>
        <a:srgbClr val="FF7900"/>
      </a:accent5>
      <a:accent6>
        <a:srgbClr val="F04E53"/>
      </a:accent6>
      <a:hlink>
        <a:srgbClr val="0098DB"/>
      </a:hlink>
      <a:folHlink>
        <a:srgbClr val="646464"/>
      </a:folHlink>
    </a:clrScheme>
    <a:fontScheme name="WSIB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SIB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accent2"/>
        </a:solidFill>
        <a:blipFill rotWithShape="1">
          <a:blip xmlns:r="http://schemas.openxmlformats.org/officeDocument/2006/relationships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ib--template_16x9.potx" id="{1D08AB7D-8A93-4A86-95C6-79C315699F8D}" vid="{A67BB039-1222-4264-AC76-CCF3A409CD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DCB780C3FB34D8CDE68F3B011BFFC" ma:contentTypeVersion="12" ma:contentTypeDescription="Create a new document." ma:contentTypeScope="" ma:versionID="5af06d3b6d7be486fc6b01d36fde3afc">
  <xsd:schema xmlns:xsd="http://www.w3.org/2001/XMLSchema" xmlns:xs="http://www.w3.org/2001/XMLSchema" xmlns:p="http://schemas.microsoft.com/office/2006/metadata/properties" xmlns:ns3="1c8752ab-0aee-41ed-84f0-4c558d8ddaf2" xmlns:ns4="16562e13-02da-46f2-aec9-43e24f03edb8" targetNamespace="http://schemas.microsoft.com/office/2006/metadata/properties" ma:root="true" ma:fieldsID="d218efcd2fc7ab375a81b415660acc93" ns3:_="" ns4:_="">
    <xsd:import namespace="1c8752ab-0aee-41ed-84f0-4c558d8ddaf2"/>
    <xsd:import namespace="16562e13-02da-46f2-aec9-43e24f03ed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752ab-0aee-41ed-84f0-4c558d8dda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62e13-02da-46f2-aec9-43e24f03e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39DB3-4610-468D-8CAD-C4AD62C3D752}">
  <ds:schemaRefs>
    <ds:schemaRef ds:uri="http://purl.org/dc/terms/"/>
    <ds:schemaRef ds:uri="http://schemas.openxmlformats.org/package/2006/metadata/core-properties"/>
    <ds:schemaRef ds:uri="http://purl.org/dc/dcmitype/"/>
    <ds:schemaRef ds:uri="16562e13-02da-46f2-aec9-43e24f03edb8"/>
    <ds:schemaRef ds:uri="1c8752ab-0aee-41ed-84f0-4c558d8ddaf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D2849D-3FFD-46DC-9E5A-D810B6530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A6F1E8-585E-49D0-9536-5F29AFCA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8752ab-0aee-41ed-84f0-4c558d8ddaf2"/>
    <ds:schemaRef ds:uri="16562e13-02da-46f2-aec9-43e24f03e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13064</TotalTime>
  <Words>161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 Grande</vt:lpstr>
      <vt:lpstr>wsib--template_16x9_0718</vt:lpstr>
      <vt:lpstr>Integrating COVID-19 claims into Compass  </vt:lpstr>
      <vt:lpstr>Compass Overview</vt:lpstr>
      <vt:lpstr>PowerPoint Presentation</vt:lpstr>
    </vt:vector>
  </TitlesOfParts>
  <Company>Workplace Safety Insurance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Mandula</dc:creator>
  <cp:lastModifiedBy>Karen Arnold</cp:lastModifiedBy>
  <cp:revision>122</cp:revision>
  <dcterms:created xsi:type="dcterms:W3CDTF">2021-01-26T20:18:14Z</dcterms:created>
  <dcterms:modified xsi:type="dcterms:W3CDTF">2021-04-14T11:11:53Z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0x0101005BFDCB780C3FB34D8CDE68F3B011BFFC</vt:lpwstr>
  </property>
</Properties>
</file>